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8"/>
  </p:notesMasterIdLst>
  <p:handoutMasterIdLst>
    <p:handoutMasterId r:id="rId29"/>
  </p:handoutMasterIdLst>
  <p:sldIdLst>
    <p:sldId id="256" r:id="rId5"/>
    <p:sldId id="277" r:id="rId6"/>
    <p:sldId id="297" r:id="rId7"/>
    <p:sldId id="298" r:id="rId8"/>
    <p:sldId id="299" r:id="rId9"/>
    <p:sldId id="266" r:id="rId10"/>
    <p:sldId id="261" r:id="rId11"/>
    <p:sldId id="258" r:id="rId12"/>
    <p:sldId id="301" r:id="rId13"/>
    <p:sldId id="302" r:id="rId14"/>
    <p:sldId id="303" r:id="rId15"/>
    <p:sldId id="305" r:id="rId16"/>
    <p:sldId id="306" r:id="rId17"/>
    <p:sldId id="307" r:id="rId18"/>
    <p:sldId id="308" r:id="rId19"/>
    <p:sldId id="309" r:id="rId20"/>
    <p:sldId id="315" r:id="rId21"/>
    <p:sldId id="310" r:id="rId22"/>
    <p:sldId id="311" r:id="rId23"/>
    <p:sldId id="313" r:id="rId24"/>
    <p:sldId id="314" r:id="rId25"/>
    <p:sldId id="262"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40"/>
    <a:srgbClr val="4A4A49"/>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1176" autoAdjust="0"/>
  </p:normalViewPr>
  <p:slideViewPr>
    <p:cSldViewPr snapToGrid="0">
      <p:cViewPr varScale="1">
        <p:scale>
          <a:sx n="74" d="100"/>
          <a:sy n="74" d="100"/>
        </p:scale>
        <p:origin x="837" y="5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A SHIQI STEPHANIE" userId="a092bfda-737b-4cfc-bc8c-f6b3de4d29ba" providerId="ADAL" clId="{E23F46E1-DD96-4D3E-B78C-A4399C04FA13}"/>
    <pc:docChg chg="modSld">
      <pc:chgData name="CHUA SHIQI STEPHANIE" userId="a092bfda-737b-4cfc-bc8c-f6b3de4d29ba" providerId="ADAL" clId="{E23F46E1-DD96-4D3E-B78C-A4399C04FA13}" dt="2021-09-08T14:59:23.288" v="3" actId="20577"/>
      <pc:docMkLst>
        <pc:docMk/>
      </pc:docMkLst>
      <pc:sldChg chg="modSp mod">
        <pc:chgData name="CHUA SHIQI STEPHANIE" userId="a092bfda-737b-4cfc-bc8c-f6b3de4d29ba" providerId="ADAL" clId="{E23F46E1-DD96-4D3E-B78C-A4399C04FA13}" dt="2021-09-08T14:59:23.288" v="3" actId="20577"/>
        <pc:sldMkLst>
          <pc:docMk/>
          <pc:sldMk cId="2491754512" sldId="297"/>
        </pc:sldMkLst>
        <pc:spChg chg="mod">
          <ac:chgData name="CHUA SHIQI STEPHANIE" userId="a092bfda-737b-4cfc-bc8c-f6b3de4d29ba" providerId="ADAL" clId="{E23F46E1-DD96-4D3E-B78C-A4399C04FA13}" dt="2021-09-08T14:59:23.288" v="3" actId="20577"/>
          <ac:spMkLst>
            <pc:docMk/>
            <pc:sldMk cId="2491754512" sldId="297"/>
            <ac:spMk id="63" creationId="{3CF305F4-793D-4E57-B2A0-BB551AE1C39F}"/>
          </ac:spMkLst>
        </pc:spChg>
      </pc:sldChg>
    </pc:docChg>
  </pc:docChgLst>
  <pc:docChgLst>
    <pc:chgData name="Cynthia Chan" userId="3b2aa476-9e4e-46cb-ad8f-e0c01f19ddd3" providerId="ADAL" clId="{E23F46E1-DD96-4D3E-B78C-A4399C04FA13}"/>
    <pc:docChg chg="modSld">
      <pc:chgData name="Cynthia Chan" userId="3b2aa476-9e4e-46cb-ad8f-e0c01f19ddd3" providerId="ADAL" clId="{E23F46E1-DD96-4D3E-B78C-A4399C04FA13}" dt="2021-09-08T13:07:50.626" v="4" actId="732"/>
      <pc:docMkLst>
        <pc:docMk/>
      </pc:docMkLst>
      <pc:sldChg chg="modSp mod">
        <pc:chgData name="Cynthia Chan" userId="3b2aa476-9e4e-46cb-ad8f-e0c01f19ddd3" providerId="ADAL" clId="{E23F46E1-DD96-4D3E-B78C-A4399C04FA13}" dt="2021-09-08T13:06:18.902" v="0" actId="14100"/>
        <pc:sldMkLst>
          <pc:docMk/>
          <pc:sldMk cId="20556932" sldId="302"/>
        </pc:sldMkLst>
        <pc:cxnChg chg="mod">
          <ac:chgData name="Cynthia Chan" userId="3b2aa476-9e4e-46cb-ad8f-e0c01f19ddd3" providerId="ADAL" clId="{E23F46E1-DD96-4D3E-B78C-A4399C04FA13}" dt="2021-09-08T13:06:18.902" v="0" actId="14100"/>
          <ac:cxnSpMkLst>
            <pc:docMk/>
            <pc:sldMk cId="20556932" sldId="302"/>
            <ac:cxnSpMk id="59" creationId="{C1E2D13E-F2EE-4596-A2B6-3B006256E782}"/>
          </ac:cxnSpMkLst>
        </pc:cxnChg>
      </pc:sldChg>
      <pc:sldChg chg="modSp mod">
        <pc:chgData name="Cynthia Chan" userId="3b2aa476-9e4e-46cb-ad8f-e0c01f19ddd3" providerId="ADAL" clId="{E23F46E1-DD96-4D3E-B78C-A4399C04FA13}" dt="2021-09-08T13:06:37.326" v="1" actId="14100"/>
        <pc:sldMkLst>
          <pc:docMk/>
          <pc:sldMk cId="4222212923" sldId="306"/>
        </pc:sldMkLst>
        <pc:cxnChg chg="mod">
          <ac:chgData name="Cynthia Chan" userId="3b2aa476-9e4e-46cb-ad8f-e0c01f19ddd3" providerId="ADAL" clId="{E23F46E1-DD96-4D3E-B78C-A4399C04FA13}" dt="2021-09-08T13:06:37.326" v="1" actId="14100"/>
          <ac:cxnSpMkLst>
            <pc:docMk/>
            <pc:sldMk cId="4222212923" sldId="306"/>
            <ac:cxnSpMk id="31" creationId="{A9D38B94-9D58-4F5B-B79B-4F05ADB8EB4F}"/>
          </ac:cxnSpMkLst>
        </pc:cxnChg>
      </pc:sldChg>
      <pc:sldChg chg="modSp mod">
        <pc:chgData name="Cynthia Chan" userId="3b2aa476-9e4e-46cb-ad8f-e0c01f19ddd3" providerId="ADAL" clId="{E23F46E1-DD96-4D3E-B78C-A4399C04FA13}" dt="2021-09-08T13:07:50.626" v="4" actId="732"/>
        <pc:sldMkLst>
          <pc:docMk/>
          <pc:sldMk cId="1324948902" sldId="307"/>
        </pc:sldMkLst>
        <pc:picChg chg="mod modCrop">
          <ac:chgData name="Cynthia Chan" userId="3b2aa476-9e4e-46cb-ad8f-e0c01f19ddd3" providerId="ADAL" clId="{E23F46E1-DD96-4D3E-B78C-A4399C04FA13}" dt="2021-09-08T13:07:50.626" v="4" actId="732"/>
          <ac:picMkLst>
            <pc:docMk/>
            <pc:sldMk cId="1324948902" sldId="307"/>
            <ac:picMk id="4" creationId="{DAE2F980-F9E0-4FF8-89AC-B05CADE90D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9/8/2021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54397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80174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3255123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BOOK-IT</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2021</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BOOK-IT</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BOOK-IT</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2021</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BOOK-IT</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figma.com/proto/yrxmhWjEtuPiu4lwg674oW/BOOK-IT?page-id=0%3A1&amp;node-id=33%3A885&amp;viewport=241%2C48%2C0.15&amp;scaling=scale-down&amp;starting-point-node-id=33%3A88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solidFill>
                  <a:srgbClr val="4A4A49"/>
                </a:solidFill>
                <a:latin typeface="Geomanist Regular" panose="02000503000000020004" pitchFamily="2" charset="0"/>
              </a:rPr>
              <a:t>Stephanie Chua for </a:t>
            </a:r>
            <a:r>
              <a:rPr lang="en-US" dirty="0">
                <a:solidFill>
                  <a:srgbClr val="FF4040"/>
                </a:solidFill>
                <a:latin typeface="Geomanist Regular" panose="02000503000000020004" pitchFamily="2" charset="0"/>
              </a:rPr>
              <a:t>OCBC Cinemas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a:xfrm>
            <a:off x="4795354" y="57416"/>
            <a:ext cx="10515600" cy="1325563"/>
          </a:xfrm>
        </p:spPr>
        <p:txBody>
          <a:bodyPr/>
          <a:lstStyle/>
          <a:p>
            <a:r>
              <a:rPr lang="en-US" dirty="0">
                <a:latin typeface="Geomanist Regular" panose="02000503000000020004" pitchFamily="2" charset="0"/>
              </a:rPr>
              <a:t>Home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0" name="Picture 9">
            <a:extLst>
              <a:ext uri="{FF2B5EF4-FFF2-40B4-BE49-F238E27FC236}">
                <a16:creationId xmlns:a16="http://schemas.microsoft.com/office/drawing/2014/main" id="{1794E7FC-1AC1-4CB1-828C-0E054884750E}"/>
              </a:ext>
            </a:extLst>
          </p:cNvPr>
          <p:cNvPicPr>
            <a:picLocks noChangeAspect="1"/>
          </p:cNvPicPr>
          <p:nvPr/>
        </p:nvPicPr>
        <p:blipFill rotWithShape="1">
          <a:blip r:embed="rId2"/>
          <a:srcRect t="452"/>
          <a:stretch/>
        </p:blipFill>
        <p:spPr>
          <a:xfrm>
            <a:off x="3408116" y="527731"/>
            <a:ext cx="2498646" cy="5828619"/>
          </a:xfrm>
          <a:prstGeom prst="rect">
            <a:avLst/>
          </a:prstGeom>
          <a:ln>
            <a:solidFill>
              <a:schemeClr val="tx2"/>
            </a:solidFill>
          </a:ln>
        </p:spPr>
      </p:pic>
      <p:sp>
        <p:nvSpPr>
          <p:cNvPr id="24" name="TextBox 23">
            <a:extLst>
              <a:ext uri="{FF2B5EF4-FFF2-40B4-BE49-F238E27FC236}">
                <a16:creationId xmlns:a16="http://schemas.microsoft.com/office/drawing/2014/main" id="{6427AEC3-8B64-4D7F-9091-40D6B6762F10}"/>
              </a:ext>
            </a:extLst>
          </p:cNvPr>
          <p:cNvSpPr txBox="1"/>
          <p:nvPr/>
        </p:nvSpPr>
        <p:spPr>
          <a:xfrm>
            <a:off x="985112" y="2096323"/>
            <a:ext cx="1834324" cy="738664"/>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Allow users to view available movies by </a:t>
            </a:r>
            <a:r>
              <a:rPr lang="en-US" sz="1400" dirty="0">
                <a:solidFill>
                  <a:srgbClr val="FF4040"/>
                </a:solidFill>
                <a:ea typeface="Open Sans" panose="020B0606030504020204" pitchFamily="34" charset="0"/>
                <a:cs typeface="Open Sans" panose="020B0606030504020204" pitchFamily="34" charset="0"/>
              </a:rPr>
              <a:t>preferred location</a:t>
            </a:r>
          </a:p>
        </p:txBody>
      </p:sp>
      <p:sp>
        <p:nvSpPr>
          <p:cNvPr id="25" name="TextBox 24">
            <a:extLst>
              <a:ext uri="{FF2B5EF4-FFF2-40B4-BE49-F238E27FC236}">
                <a16:creationId xmlns:a16="http://schemas.microsoft.com/office/drawing/2014/main" id="{DBA5681C-22C3-438B-9FF4-C686399A397B}"/>
              </a:ext>
            </a:extLst>
          </p:cNvPr>
          <p:cNvSpPr txBox="1"/>
          <p:nvPr/>
        </p:nvSpPr>
        <p:spPr>
          <a:xfrm>
            <a:off x="400876" y="3778866"/>
            <a:ext cx="2601579" cy="1384995"/>
          </a:xfrm>
          <a:prstGeom prst="rect">
            <a:avLst/>
          </a:prstGeom>
          <a:noFill/>
        </p:spPr>
        <p:txBody>
          <a:bodyPr wrap="square" rtlCol="0">
            <a:spAutoFit/>
          </a:bodyPr>
          <a:lstStyle/>
          <a:p>
            <a:pPr algn="just"/>
            <a:r>
              <a:rPr lang="en-US" sz="1400" dirty="0">
                <a:ea typeface="Open Sans" panose="020B0606030504020204" pitchFamily="34" charset="0"/>
                <a:cs typeface="Open Sans" panose="020B0606030504020204" pitchFamily="34" charset="0"/>
              </a:rPr>
              <a:t>User may view and add food menu options to their cart before booking tickets, so that they do not have to select between </a:t>
            </a:r>
            <a:r>
              <a:rPr lang="en-US" sz="1400" dirty="0">
                <a:solidFill>
                  <a:srgbClr val="FF4040"/>
                </a:solidFill>
                <a:ea typeface="Open Sans" panose="020B0606030504020204" pitchFamily="34" charset="0"/>
                <a:cs typeface="Open Sans" panose="020B0606030504020204" pitchFamily="34" charset="0"/>
              </a:rPr>
              <a:t>food options </a:t>
            </a:r>
            <a:r>
              <a:rPr lang="en-US" sz="1400" dirty="0">
                <a:ea typeface="Open Sans" panose="020B0606030504020204" pitchFamily="34" charset="0"/>
                <a:cs typeface="Open Sans" panose="020B0606030504020204" pitchFamily="34" charset="0"/>
              </a:rPr>
              <a:t>and promotions with a time limit</a:t>
            </a:r>
          </a:p>
        </p:txBody>
      </p:sp>
      <p:pic>
        <p:nvPicPr>
          <p:cNvPr id="35" name="Picture 34">
            <a:extLst>
              <a:ext uri="{FF2B5EF4-FFF2-40B4-BE49-F238E27FC236}">
                <a16:creationId xmlns:a16="http://schemas.microsoft.com/office/drawing/2014/main" id="{745B228D-E498-4D89-AEDD-6DE86BCA6D32}"/>
              </a:ext>
            </a:extLst>
          </p:cNvPr>
          <p:cNvPicPr>
            <a:picLocks noChangeAspect="1"/>
          </p:cNvPicPr>
          <p:nvPr/>
        </p:nvPicPr>
        <p:blipFill rotWithShape="1">
          <a:blip r:embed="rId3"/>
          <a:srcRect l="708" b="1322"/>
          <a:stretch/>
        </p:blipFill>
        <p:spPr>
          <a:xfrm>
            <a:off x="6270155" y="1317664"/>
            <a:ext cx="2526661" cy="4922404"/>
          </a:xfrm>
          <a:prstGeom prst="rect">
            <a:avLst/>
          </a:prstGeom>
          <a:ln>
            <a:solidFill>
              <a:schemeClr val="tx2"/>
            </a:solidFill>
          </a:ln>
        </p:spPr>
      </p:pic>
      <p:sp>
        <p:nvSpPr>
          <p:cNvPr id="39" name="TextBox 38">
            <a:extLst>
              <a:ext uri="{FF2B5EF4-FFF2-40B4-BE49-F238E27FC236}">
                <a16:creationId xmlns:a16="http://schemas.microsoft.com/office/drawing/2014/main" id="{AFBB1873-1FFD-4CFD-8295-942770060982}"/>
              </a:ext>
            </a:extLst>
          </p:cNvPr>
          <p:cNvSpPr txBox="1"/>
          <p:nvPr/>
        </p:nvSpPr>
        <p:spPr>
          <a:xfrm>
            <a:off x="9605196" y="2029108"/>
            <a:ext cx="1713804"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Capitalize on Data: </a:t>
            </a:r>
            <a:r>
              <a:rPr lang="en-US" sz="1400" dirty="0">
                <a:ea typeface="Open Sans" panose="020B0606030504020204" pitchFamily="34" charset="0"/>
                <a:cs typeface="Open Sans" panose="020B0606030504020204" pitchFamily="34" charset="0"/>
              </a:rPr>
              <a:t>Push users to new content based on preferences</a:t>
            </a:r>
          </a:p>
        </p:txBody>
      </p:sp>
      <p:sp>
        <p:nvSpPr>
          <p:cNvPr id="45" name="Rectangle: Rounded Corners 44">
            <a:extLst>
              <a:ext uri="{FF2B5EF4-FFF2-40B4-BE49-F238E27FC236}">
                <a16:creationId xmlns:a16="http://schemas.microsoft.com/office/drawing/2014/main" id="{F938FF49-20CD-4F33-9AED-0A6EB57BED5D}"/>
              </a:ext>
            </a:extLst>
          </p:cNvPr>
          <p:cNvSpPr/>
          <p:nvPr/>
        </p:nvSpPr>
        <p:spPr>
          <a:xfrm>
            <a:off x="9385496" y="4891229"/>
            <a:ext cx="2416628" cy="1290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69E8718-A70E-45D1-B060-280794E7DC79}"/>
              </a:ext>
            </a:extLst>
          </p:cNvPr>
          <p:cNvSpPr txBox="1"/>
          <p:nvPr/>
        </p:nvSpPr>
        <p:spPr>
          <a:xfrm>
            <a:off x="9475910" y="5000198"/>
            <a:ext cx="2416629" cy="1107996"/>
          </a:xfrm>
          <a:prstGeom prst="rect">
            <a:avLst/>
          </a:prstGeom>
          <a:noFill/>
        </p:spPr>
        <p:txBody>
          <a:bodyPr wrap="square" rtlCol="0">
            <a:spAutoFit/>
          </a:bodyPr>
          <a:lstStyle/>
          <a:p>
            <a:r>
              <a:rPr lang="en-US" sz="1100" b="1" dirty="0">
                <a:solidFill>
                  <a:srgbClr val="FF4040"/>
                </a:solidFill>
                <a:ea typeface="Open Sans" panose="020B0606030504020204" pitchFamily="34" charset="0"/>
                <a:cs typeface="Open Sans" panose="020B0606030504020204" pitchFamily="34" charset="0"/>
              </a:rPr>
              <a:t>Tip! </a:t>
            </a:r>
            <a:r>
              <a:rPr lang="en-US" sz="1100" dirty="0">
                <a:ea typeface="Open Sans" panose="020B0606030504020204" pitchFamily="34" charset="0"/>
                <a:cs typeface="Open Sans" panose="020B0606030504020204" pitchFamily="34" charset="0"/>
              </a:rPr>
              <a:t>In post-production interviews, users commented that this felt too much like Netflix, hence “Now Showing” and “Coming Soon” was placed on top to give a visual cue of the purpose of the app</a:t>
            </a:r>
          </a:p>
        </p:txBody>
      </p:sp>
      <p:sp>
        <p:nvSpPr>
          <p:cNvPr id="47" name="TextBox 46">
            <a:extLst>
              <a:ext uri="{FF2B5EF4-FFF2-40B4-BE49-F238E27FC236}">
                <a16:creationId xmlns:a16="http://schemas.microsoft.com/office/drawing/2014/main" id="{5147025B-4609-4896-B415-20C06A55ADC9}"/>
              </a:ext>
            </a:extLst>
          </p:cNvPr>
          <p:cNvSpPr txBox="1"/>
          <p:nvPr/>
        </p:nvSpPr>
        <p:spPr>
          <a:xfrm>
            <a:off x="6156521" y="87179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cxnSp>
        <p:nvCxnSpPr>
          <p:cNvPr id="57" name="Connector: Curved 56">
            <a:extLst>
              <a:ext uri="{FF2B5EF4-FFF2-40B4-BE49-F238E27FC236}">
                <a16:creationId xmlns:a16="http://schemas.microsoft.com/office/drawing/2014/main" id="{F636B3BF-260E-4E76-A7C6-8C729A289A24}"/>
              </a:ext>
            </a:extLst>
          </p:cNvPr>
          <p:cNvCxnSpPr>
            <a:endCxn id="25" idx="2"/>
          </p:cNvCxnSpPr>
          <p:nvPr/>
        </p:nvCxnSpPr>
        <p:spPr>
          <a:xfrm rot="10800000">
            <a:off x="1701666" y="5163862"/>
            <a:ext cx="2805020" cy="37256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C1E2D13E-F2EE-4596-A2B6-3B006256E782}"/>
              </a:ext>
            </a:extLst>
          </p:cNvPr>
          <p:cNvCxnSpPr>
            <a:cxnSpLocks/>
            <a:endCxn id="24" idx="3"/>
          </p:cNvCxnSpPr>
          <p:nvPr/>
        </p:nvCxnSpPr>
        <p:spPr>
          <a:xfrm rot="10800000" flipV="1">
            <a:off x="2819436" y="1010265"/>
            <a:ext cx="1582958" cy="145539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Curved 61">
            <a:extLst>
              <a:ext uri="{FF2B5EF4-FFF2-40B4-BE49-F238E27FC236}">
                <a16:creationId xmlns:a16="http://schemas.microsoft.com/office/drawing/2014/main" id="{6641EFA2-93DF-48E8-902D-B6D9F02E1D34}"/>
              </a:ext>
            </a:extLst>
          </p:cNvPr>
          <p:cNvCxnSpPr>
            <a:stCxn id="35" idx="3"/>
            <a:endCxn id="39" idx="2"/>
          </p:cNvCxnSpPr>
          <p:nvPr/>
        </p:nvCxnSpPr>
        <p:spPr>
          <a:xfrm flipV="1">
            <a:off x="8796816" y="2983215"/>
            <a:ext cx="1665282" cy="7956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5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Movie Profile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23" name="TextBox 22">
            <a:extLst>
              <a:ext uri="{FF2B5EF4-FFF2-40B4-BE49-F238E27FC236}">
                <a16:creationId xmlns:a16="http://schemas.microsoft.com/office/drawing/2014/main" id="{2F8303C1-4165-4CDA-8F1B-18463AAAAF25}"/>
              </a:ext>
            </a:extLst>
          </p:cNvPr>
          <p:cNvSpPr txBox="1"/>
          <p:nvPr/>
        </p:nvSpPr>
        <p:spPr>
          <a:xfrm>
            <a:off x="3706586" y="1489404"/>
            <a:ext cx="2466500"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Trailer: </a:t>
            </a:r>
            <a:r>
              <a:rPr lang="en-US" sz="1400" dirty="0">
                <a:ea typeface="Open Sans" panose="020B0606030504020204" pitchFamily="34" charset="0"/>
                <a:cs typeface="Open Sans" panose="020B0606030504020204" pitchFamily="34" charset="0"/>
              </a:rPr>
              <a:t>So that users don’t have to exit the app to YouTube when deciding on a movie to watch</a:t>
            </a:r>
          </a:p>
        </p:txBody>
      </p:sp>
      <p:pic>
        <p:nvPicPr>
          <p:cNvPr id="17" name="Picture 16">
            <a:extLst>
              <a:ext uri="{FF2B5EF4-FFF2-40B4-BE49-F238E27FC236}">
                <a16:creationId xmlns:a16="http://schemas.microsoft.com/office/drawing/2014/main" id="{77B7315C-C999-4806-9063-B7A72F051B88}"/>
              </a:ext>
            </a:extLst>
          </p:cNvPr>
          <p:cNvPicPr>
            <a:picLocks noChangeAspect="1"/>
          </p:cNvPicPr>
          <p:nvPr/>
        </p:nvPicPr>
        <p:blipFill>
          <a:blip r:embed="rId2"/>
          <a:stretch>
            <a:fillRect/>
          </a:stretch>
        </p:blipFill>
        <p:spPr>
          <a:xfrm>
            <a:off x="8820866" y="1027906"/>
            <a:ext cx="2801330" cy="5114623"/>
          </a:xfrm>
          <a:prstGeom prst="rect">
            <a:avLst/>
          </a:prstGeom>
          <a:ln>
            <a:solidFill>
              <a:schemeClr val="tx2"/>
            </a:solidFill>
          </a:ln>
        </p:spPr>
      </p:pic>
      <p:sp>
        <p:nvSpPr>
          <p:cNvPr id="21" name="TextBox 20">
            <a:extLst>
              <a:ext uri="{FF2B5EF4-FFF2-40B4-BE49-F238E27FC236}">
                <a16:creationId xmlns:a16="http://schemas.microsoft.com/office/drawing/2014/main" id="{C0448688-BA3E-4F70-94B6-CCD54204E96A}"/>
              </a:ext>
            </a:extLst>
          </p:cNvPr>
          <p:cNvSpPr txBox="1"/>
          <p:nvPr/>
        </p:nvSpPr>
        <p:spPr>
          <a:xfrm>
            <a:off x="8961120" y="710292"/>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pic>
        <p:nvPicPr>
          <p:cNvPr id="22" name="Picture 21">
            <a:extLst>
              <a:ext uri="{FF2B5EF4-FFF2-40B4-BE49-F238E27FC236}">
                <a16:creationId xmlns:a16="http://schemas.microsoft.com/office/drawing/2014/main" id="{CDA7C902-C6CE-4C9F-AEBE-E393D4F84C6C}"/>
              </a:ext>
            </a:extLst>
          </p:cNvPr>
          <p:cNvPicPr>
            <a:picLocks noChangeAspect="1"/>
          </p:cNvPicPr>
          <p:nvPr/>
        </p:nvPicPr>
        <p:blipFill rotWithShape="1">
          <a:blip r:embed="rId3"/>
          <a:srcRect l="446" t="146"/>
          <a:stretch/>
        </p:blipFill>
        <p:spPr>
          <a:xfrm>
            <a:off x="549729" y="797378"/>
            <a:ext cx="2367178" cy="5270953"/>
          </a:xfrm>
          <a:prstGeom prst="rect">
            <a:avLst/>
          </a:prstGeom>
          <a:ln>
            <a:solidFill>
              <a:schemeClr val="tx2"/>
            </a:solidFill>
          </a:ln>
        </p:spPr>
      </p:pic>
      <p:cxnSp>
        <p:nvCxnSpPr>
          <p:cNvPr id="25" name="Connector: Curved 24">
            <a:extLst>
              <a:ext uri="{FF2B5EF4-FFF2-40B4-BE49-F238E27FC236}">
                <a16:creationId xmlns:a16="http://schemas.microsoft.com/office/drawing/2014/main" id="{B196E4A6-7347-43BF-99BF-AC7AAAFA59C7}"/>
              </a:ext>
            </a:extLst>
          </p:cNvPr>
          <p:cNvCxnSpPr>
            <a:cxnSpLocks/>
          </p:cNvCxnSpPr>
          <p:nvPr/>
        </p:nvCxnSpPr>
        <p:spPr>
          <a:xfrm>
            <a:off x="881743" y="4528457"/>
            <a:ext cx="2420257"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E8E2137B-1A59-4B61-8C61-C2E9D4B1F233}"/>
              </a:ext>
            </a:extLst>
          </p:cNvPr>
          <p:cNvCxnSpPr/>
          <p:nvPr/>
        </p:nvCxnSpPr>
        <p:spPr>
          <a:xfrm flipV="1">
            <a:off x="2835729" y="1736271"/>
            <a:ext cx="870857" cy="8382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443641FA-4359-4630-8F3F-0EE3D8568200}"/>
              </a:ext>
            </a:extLst>
          </p:cNvPr>
          <p:cNvCxnSpPr>
            <a:cxnSpLocks/>
            <a:endCxn id="33" idx="1"/>
          </p:cNvCxnSpPr>
          <p:nvPr/>
        </p:nvCxnSpPr>
        <p:spPr>
          <a:xfrm flipV="1">
            <a:off x="2556796" y="3328510"/>
            <a:ext cx="1143133" cy="1186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E886CBF8-81D7-4D03-872D-7627FCD97B49}"/>
              </a:ext>
            </a:extLst>
          </p:cNvPr>
          <p:cNvCxnSpPr/>
          <p:nvPr/>
        </p:nvCxnSpPr>
        <p:spPr>
          <a:xfrm rot="10800000">
            <a:off x="7892318" y="4087586"/>
            <a:ext cx="974096"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60AE7C8-99F6-43FC-AF6A-1268590A064A}"/>
              </a:ext>
            </a:extLst>
          </p:cNvPr>
          <p:cNvSpPr txBox="1"/>
          <p:nvPr/>
        </p:nvSpPr>
        <p:spPr>
          <a:xfrm>
            <a:off x="3699929" y="2959178"/>
            <a:ext cx="2168957" cy="738664"/>
          </a:xfrm>
          <a:prstGeom prst="rect">
            <a:avLst/>
          </a:prstGeom>
          <a:noFill/>
        </p:spPr>
        <p:txBody>
          <a:bodyPr wrap="square" rtlCol="0">
            <a:spAutoFit/>
          </a:bodyPr>
          <a:lstStyle/>
          <a:p>
            <a:r>
              <a:rPr lang="en-US" sz="1400" dirty="0">
                <a:solidFill>
                  <a:srgbClr val="FF4040"/>
                </a:solidFill>
              </a:rPr>
              <a:t>Share: </a:t>
            </a:r>
            <a:r>
              <a:rPr lang="en-US" sz="1400" dirty="0"/>
              <a:t>Users may invite their friends to catch this movie with them</a:t>
            </a:r>
          </a:p>
        </p:txBody>
      </p:sp>
      <p:sp>
        <p:nvSpPr>
          <p:cNvPr id="35" name="TextBox 34">
            <a:extLst>
              <a:ext uri="{FF2B5EF4-FFF2-40B4-BE49-F238E27FC236}">
                <a16:creationId xmlns:a16="http://schemas.microsoft.com/office/drawing/2014/main" id="{3E5CD1DA-1124-407C-8340-561E41A44383}"/>
              </a:ext>
            </a:extLst>
          </p:cNvPr>
          <p:cNvSpPr txBox="1"/>
          <p:nvPr/>
        </p:nvSpPr>
        <p:spPr>
          <a:xfrm>
            <a:off x="6837452" y="1765757"/>
            <a:ext cx="1541914" cy="954107"/>
          </a:xfrm>
          <a:prstGeom prst="rect">
            <a:avLst/>
          </a:prstGeom>
          <a:noFill/>
        </p:spPr>
        <p:txBody>
          <a:bodyPr wrap="square" rtlCol="0">
            <a:spAutoFit/>
          </a:bodyPr>
          <a:lstStyle/>
          <a:p>
            <a:r>
              <a:rPr lang="en-US" sz="1400" dirty="0">
                <a:solidFill>
                  <a:srgbClr val="FF4040"/>
                </a:solidFill>
              </a:rPr>
              <a:t>Book Tickets: </a:t>
            </a:r>
          </a:p>
          <a:p>
            <a:r>
              <a:rPr lang="en-US" sz="1400" dirty="0"/>
              <a:t>Allow users to select timings from same page</a:t>
            </a:r>
          </a:p>
        </p:txBody>
      </p:sp>
      <p:cxnSp>
        <p:nvCxnSpPr>
          <p:cNvPr id="38" name="Connector: Curved 37">
            <a:extLst>
              <a:ext uri="{FF2B5EF4-FFF2-40B4-BE49-F238E27FC236}">
                <a16:creationId xmlns:a16="http://schemas.microsoft.com/office/drawing/2014/main" id="{382E4F4E-5849-49D9-BC2F-EB920580F496}"/>
              </a:ext>
            </a:extLst>
          </p:cNvPr>
          <p:cNvCxnSpPr/>
          <p:nvPr/>
        </p:nvCxnSpPr>
        <p:spPr>
          <a:xfrm rot="10800000" flipV="1">
            <a:off x="8302171" y="1284514"/>
            <a:ext cx="718458" cy="69668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42059FB-0446-4723-8E51-22E4E7748B3D}"/>
              </a:ext>
            </a:extLst>
          </p:cNvPr>
          <p:cNvSpPr txBox="1"/>
          <p:nvPr/>
        </p:nvSpPr>
        <p:spPr>
          <a:xfrm>
            <a:off x="3659782" y="4252686"/>
            <a:ext cx="2168957" cy="954107"/>
          </a:xfrm>
          <a:prstGeom prst="rect">
            <a:avLst/>
          </a:prstGeom>
          <a:noFill/>
        </p:spPr>
        <p:txBody>
          <a:bodyPr wrap="square" rtlCol="0">
            <a:spAutoFit/>
          </a:bodyPr>
          <a:lstStyle/>
          <a:p>
            <a:r>
              <a:rPr lang="en-US" sz="1400" dirty="0">
                <a:solidFill>
                  <a:srgbClr val="FF4040"/>
                </a:solidFill>
              </a:rPr>
              <a:t>Movie Information:</a:t>
            </a:r>
          </a:p>
          <a:p>
            <a:r>
              <a:rPr lang="en-US" sz="1400" dirty="0"/>
              <a:t>Fetch information like reviews and names of cast members from IMDb</a:t>
            </a:r>
          </a:p>
        </p:txBody>
      </p:sp>
      <p:sp>
        <p:nvSpPr>
          <p:cNvPr id="19" name="TextBox 18">
            <a:extLst>
              <a:ext uri="{FF2B5EF4-FFF2-40B4-BE49-F238E27FC236}">
                <a16:creationId xmlns:a16="http://schemas.microsoft.com/office/drawing/2014/main" id="{12378572-0685-44DC-BFC1-6AB4A5328D59}"/>
              </a:ext>
            </a:extLst>
          </p:cNvPr>
          <p:cNvSpPr txBox="1"/>
          <p:nvPr/>
        </p:nvSpPr>
        <p:spPr>
          <a:xfrm>
            <a:off x="6435673" y="3730954"/>
            <a:ext cx="1541914" cy="738664"/>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Capitalize on Data: </a:t>
            </a:r>
            <a:r>
              <a:rPr lang="en-US" sz="1400" dirty="0">
                <a:ea typeface="Open Sans" panose="020B0606030504020204" pitchFamily="34" charset="0"/>
                <a:cs typeface="Open Sans" panose="020B0606030504020204" pitchFamily="34" charset="0"/>
              </a:rPr>
              <a:t>Push users to similar content</a:t>
            </a:r>
          </a:p>
        </p:txBody>
      </p:sp>
    </p:spTree>
    <p:extLst>
      <p:ext uri="{BB962C8B-B14F-4D97-AF65-F5344CB8AC3E}">
        <p14:creationId xmlns:p14="http://schemas.microsoft.com/office/powerpoint/2010/main" val="269063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6894286" y="1087458"/>
            <a:ext cx="4457854" cy="846301"/>
          </a:xfrm>
        </p:spPr>
        <p:txBody>
          <a:bodyPr>
            <a:noAutofit/>
          </a:bodyPr>
          <a:lstStyle/>
          <a:p>
            <a:r>
              <a:rPr lang="en-US" sz="3000" dirty="0">
                <a:latin typeface="Geomanist Regular" panose="02000503000000020004" pitchFamily="2" charset="0"/>
              </a:rPr>
              <a:t>Select screening times</a:t>
            </a:r>
          </a:p>
        </p:txBody>
      </p:sp>
      <p:sp>
        <p:nvSpPr>
          <p:cNvPr id="3" name="Text Placeholder 2">
            <a:extLst>
              <a:ext uri="{FF2B5EF4-FFF2-40B4-BE49-F238E27FC236}">
                <a16:creationId xmlns:a16="http://schemas.microsoft.com/office/drawing/2014/main" id="{E8E376E0-4716-4C8D-8F16-C6C018D4E1A3}"/>
              </a:ext>
            </a:extLst>
          </p:cNvPr>
          <p:cNvSpPr>
            <a:spLocks noGrp="1"/>
          </p:cNvSpPr>
          <p:nvPr>
            <p:ph type="body" sz="quarter" idx="13"/>
          </p:nvPr>
        </p:nvSpPr>
        <p:spPr>
          <a:xfrm>
            <a:off x="6894286" y="2324375"/>
            <a:ext cx="4461172" cy="365125"/>
          </a:xfrm>
        </p:spPr>
        <p:txBody>
          <a:bodyPr>
            <a:normAutofit lnSpcReduction="10000"/>
          </a:bodyPr>
          <a:lstStyle/>
          <a:p>
            <a:r>
              <a:rPr lang="en-US" dirty="0"/>
              <a:t>Information at a Glance</a:t>
            </a:r>
          </a:p>
        </p:txBody>
      </p:sp>
      <p:sp>
        <p:nvSpPr>
          <p:cNvPr id="4" name="Text Placeholder 3">
            <a:extLst>
              <a:ext uri="{FF2B5EF4-FFF2-40B4-BE49-F238E27FC236}">
                <a16:creationId xmlns:a16="http://schemas.microsoft.com/office/drawing/2014/main" id="{780DC3D3-8DAA-401F-9AB6-568A8F2EBC17}"/>
              </a:ext>
            </a:extLst>
          </p:cNvPr>
          <p:cNvSpPr>
            <a:spLocks noGrp="1"/>
          </p:cNvSpPr>
          <p:nvPr>
            <p:ph type="body" sz="quarter" idx="15"/>
          </p:nvPr>
        </p:nvSpPr>
        <p:spPr>
          <a:xfrm>
            <a:off x="6892627" y="2653800"/>
            <a:ext cx="4461172" cy="557950"/>
          </a:xfrm>
        </p:spPr>
        <p:txBody>
          <a:bodyPr/>
          <a:lstStyle/>
          <a:p>
            <a:r>
              <a:rPr lang="en-US" dirty="0"/>
              <a:t>Date, Day and Time of screening, Location, Price, Type of theatre, Seats available</a:t>
            </a:r>
          </a:p>
        </p:txBody>
      </p:sp>
      <p:sp>
        <p:nvSpPr>
          <p:cNvPr id="5" name="Text Placeholder 4">
            <a:extLst>
              <a:ext uri="{FF2B5EF4-FFF2-40B4-BE49-F238E27FC236}">
                <a16:creationId xmlns:a16="http://schemas.microsoft.com/office/drawing/2014/main" id="{1DC1FEC6-2B76-48C3-9ABC-2785448EA7CF}"/>
              </a:ext>
            </a:extLst>
          </p:cNvPr>
          <p:cNvSpPr>
            <a:spLocks noGrp="1"/>
          </p:cNvSpPr>
          <p:nvPr>
            <p:ph type="body" sz="quarter" idx="23"/>
          </p:nvPr>
        </p:nvSpPr>
        <p:spPr>
          <a:xfrm>
            <a:off x="6892626" y="3424171"/>
            <a:ext cx="4462831" cy="365125"/>
          </a:xfrm>
        </p:spPr>
        <p:txBody>
          <a:bodyPr>
            <a:normAutofit lnSpcReduction="10000"/>
          </a:bodyPr>
          <a:lstStyle/>
          <a:p>
            <a:r>
              <a:rPr lang="en-US" dirty="0"/>
              <a:t>Lightning bolt</a:t>
            </a:r>
          </a:p>
        </p:txBody>
      </p:sp>
      <p:sp>
        <p:nvSpPr>
          <p:cNvPr id="6" name="Text Placeholder 5">
            <a:extLst>
              <a:ext uri="{FF2B5EF4-FFF2-40B4-BE49-F238E27FC236}">
                <a16:creationId xmlns:a16="http://schemas.microsoft.com/office/drawing/2014/main" id="{A45B264B-A33A-4F32-8FEF-14B9429A5894}"/>
              </a:ext>
            </a:extLst>
          </p:cNvPr>
          <p:cNvSpPr>
            <a:spLocks noGrp="1"/>
          </p:cNvSpPr>
          <p:nvPr>
            <p:ph type="body" sz="quarter" idx="24"/>
          </p:nvPr>
        </p:nvSpPr>
        <p:spPr>
          <a:xfrm>
            <a:off x="6890968" y="3753596"/>
            <a:ext cx="4462831" cy="557950"/>
          </a:xfrm>
        </p:spPr>
        <p:txBody>
          <a:bodyPr/>
          <a:lstStyle/>
          <a:p>
            <a:r>
              <a:rPr lang="en-US" dirty="0"/>
              <a:t>Indicates intelligent suggestions on promotions available, so that users do not have to search the web</a:t>
            </a:r>
          </a:p>
        </p:txBody>
      </p:sp>
      <p:sp>
        <p:nvSpPr>
          <p:cNvPr id="7" name="Text Placeholder 6">
            <a:extLst>
              <a:ext uri="{FF2B5EF4-FFF2-40B4-BE49-F238E27FC236}">
                <a16:creationId xmlns:a16="http://schemas.microsoft.com/office/drawing/2014/main" id="{80387D59-13F3-44A5-94F8-235DAF17E0D3}"/>
              </a:ext>
            </a:extLst>
          </p:cNvPr>
          <p:cNvSpPr>
            <a:spLocks noGrp="1"/>
          </p:cNvSpPr>
          <p:nvPr>
            <p:ph type="body" sz="quarter" idx="25"/>
          </p:nvPr>
        </p:nvSpPr>
        <p:spPr>
          <a:xfrm>
            <a:off x="6890968" y="4523967"/>
            <a:ext cx="4464490" cy="365125"/>
          </a:xfrm>
        </p:spPr>
        <p:txBody>
          <a:bodyPr>
            <a:normAutofit lnSpcReduction="10000"/>
          </a:bodyPr>
          <a:lstStyle/>
          <a:p>
            <a:r>
              <a:rPr lang="en-US" dirty="0"/>
              <a:t>Easy to read</a:t>
            </a:r>
          </a:p>
        </p:txBody>
      </p:sp>
      <p:sp>
        <p:nvSpPr>
          <p:cNvPr id="8" name="Text Placeholder 7">
            <a:extLst>
              <a:ext uri="{FF2B5EF4-FFF2-40B4-BE49-F238E27FC236}">
                <a16:creationId xmlns:a16="http://schemas.microsoft.com/office/drawing/2014/main" id="{EF201283-5EE0-4BA8-9C4C-347AF5584919}"/>
              </a:ext>
            </a:extLst>
          </p:cNvPr>
          <p:cNvSpPr>
            <a:spLocks noGrp="1"/>
          </p:cNvSpPr>
          <p:nvPr>
            <p:ph type="body" sz="quarter" idx="26"/>
          </p:nvPr>
        </p:nvSpPr>
        <p:spPr>
          <a:xfrm>
            <a:off x="6889309" y="4853389"/>
            <a:ext cx="4464490" cy="1452161"/>
          </a:xfrm>
        </p:spPr>
        <p:txBody>
          <a:bodyPr>
            <a:normAutofit fontScale="92500"/>
          </a:bodyPr>
          <a:lstStyle/>
          <a:p>
            <a:r>
              <a:rPr lang="en-US" dirty="0"/>
              <a:t>Day and Time of screening is in large font so that users instinctively know whether they are available to watch the movie, rather than having to translate dates to days of the week. </a:t>
            </a:r>
          </a:p>
          <a:p>
            <a:r>
              <a:rPr lang="en-US" dirty="0"/>
              <a:t>Price is made available so that price sensitive users can quickly flip through the options to aid decision making.  </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2" name="Picture 11">
            <a:extLst>
              <a:ext uri="{FF2B5EF4-FFF2-40B4-BE49-F238E27FC236}">
                <a16:creationId xmlns:a16="http://schemas.microsoft.com/office/drawing/2014/main" id="{40D2E50D-4E0D-48EA-B33D-B3108A2A2748}"/>
              </a:ext>
            </a:extLst>
          </p:cNvPr>
          <p:cNvPicPr>
            <a:picLocks noChangeAspect="1"/>
          </p:cNvPicPr>
          <p:nvPr/>
        </p:nvPicPr>
        <p:blipFill>
          <a:blip r:embed="rId2"/>
          <a:stretch>
            <a:fillRect/>
          </a:stretch>
        </p:blipFill>
        <p:spPr>
          <a:xfrm>
            <a:off x="542901" y="365125"/>
            <a:ext cx="2747960" cy="6023429"/>
          </a:xfrm>
          <a:prstGeom prst="rect">
            <a:avLst/>
          </a:prstGeom>
          <a:ln>
            <a:solidFill>
              <a:schemeClr val="tx2"/>
            </a:solidFill>
          </a:ln>
        </p:spPr>
      </p:pic>
      <p:pic>
        <p:nvPicPr>
          <p:cNvPr id="14" name="Picture 13">
            <a:extLst>
              <a:ext uri="{FF2B5EF4-FFF2-40B4-BE49-F238E27FC236}">
                <a16:creationId xmlns:a16="http://schemas.microsoft.com/office/drawing/2014/main" id="{5E363EF0-4FA3-418C-9253-9C3D3E426F00}"/>
              </a:ext>
            </a:extLst>
          </p:cNvPr>
          <p:cNvPicPr>
            <a:picLocks noChangeAspect="1"/>
          </p:cNvPicPr>
          <p:nvPr/>
        </p:nvPicPr>
        <p:blipFill>
          <a:blip r:embed="rId3"/>
          <a:stretch>
            <a:fillRect/>
          </a:stretch>
        </p:blipFill>
        <p:spPr>
          <a:xfrm>
            <a:off x="3676957" y="728544"/>
            <a:ext cx="2678901" cy="5400911"/>
          </a:xfrm>
          <a:prstGeom prst="rect">
            <a:avLst/>
          </a:prstGeom>
          <a:ln>
            <a:solidFill>
              <a:schemeClr val="tx2"/>
            </a:solidFill>
          </a:ln>
        </p:spPr>
      </p:pic>
      <p:cxnSp>
        <p:nvCxnSpPr>
          <p:cNvPr id="19" name="Straight Arrow Connector 18">
            <a:extLst>
              <a:ext uri="{FF2B5EF4-FFF2-40B4-BE49-F238E27FC236}">
                <a16:creationId xmlns:a16="http://schemas.microsoft.com/office/drawing/2014/main" id="{495C3E5A-FC67-4052-ACD2-F1ECC331F81B}"/>
              </a:ext>
            </a:extLst>
          </p:cNvPr>
          <p:cNvCxnSpPr>
            <a:endCxn id="14" idx="1"/>
          </p:cNvCxnSpPr>
          <p:nvPr/>
        </p:nvCxnSpPr>
        <p:spPr>
          <a:xfrm flipV="1">
            <a:off x="3113314" y="3429000"/>
            <a:ext cx="563643" cy="1759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F71D77-8EF6-4988-8DDB-62F084D70F86}"/>
              </a:ext>
            </a:extLst>
          </p:cNvPr>
          <p:cNvSpPr txBox="1"/>
          <p:nvPr/>
        </p:nvSpPr>
        <p:spPr>
          <a:xfrm>
            <a:off x="3676957" y="36512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Pop-up</a:t>
            </a:r>
          </a:p>
        </p:txBody>
      </p:sp>
    </p:spTree>
    <p:extLst>
      <p:ext uri="{BB962C8B-B14F-4D97-AF65-F5344CB8AC3E}">
        <p14:creationId xmlns:p14="http://schemas.microsoft.com/office/powerpoint/2010/main" val="149451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8527143" y="534402"/>
            <a:ext cx="3084285" cy="846301"/>
          </a:xfrm>
        </p:spPr>
        <p:txBody>
          <a:bodyPr>
            <a:normAutofit/>
          </a:bodyPr>
          <a:lstStyle/>
          <a:p>
            <a:r>
              <a:rPr lang="en-US" dirty="0"/>
              <a:t>Select seats</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20" name="TextBox 19">
            <a:extLst>
              <a:ext uri="{FF2B5EF4-FFF2-40B4-BE49-F238E27FC236}">
                <a16:creationId xmlns:a16="http://schemas.microsoft.com/office/drawing/2014/main" id="{74F71D77-8EF6-4988-8DDB-62F084D70F86}"/>
              </a:ext>
            </a:extLst>
          </p:cNvPr>
          <p:cNvSpPr txBox="1"/>
          <p:nvPr/>
        </p:nvSpPr>
        <p:spPr>
          <a:xfrm>
            <a:off x="9515797" y="259333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Legend Pop-up</a:t>
            </a:r>
          </a:p>
        </p:txBody>
      </p:sp>
      <p:pic>
        <p:nvPicPr>
          <p:cNvPr id="15" name="Picture 14">
            <a:extLst>
              <a:ext uri="{FF2B5EF4-FFF2-40B4-BE49-F238E27FC236}">
                <a16:creationId xmlns:a16="http://schemas.microsoft.com/office/drawing/2014/main" id="{88AD8842-D7BF-4B9D-B31E-8F33C1A07231}"/>
              </a:ext>
            </a:extLst>
          </p:cNvPr>
          <p:cNvPicPr>
            <a:picLocks noChangeAspect="1"/>
          </p:cNvPicPr>
          <p:nvPr/>
        </p:nvPicPr>
        <p:blipFill rotWithShape="1">
          <a:blip r:embed="rId2"/>
          <a:srcRect l="457" t="1" r="-1" b="308"/>
          <a:stretch/>
        </p:blipFill>
        <p:spPr>
          <a:xfrm>
            <a:off x="1179278" y="163719"/>
            <a:ext cx="2730655" cy="6173581"/>
          </a:xfrm>
          <a:prstGeom prst="rect">
            <a:avLst/>
          </a:prstGeom>
          <a:ln>
            <a:solidFill>
              <a:schemeClr val="tx2"/>
            </a:solidFill>
          </a:ln>
        </p:spPr>
      </p:pic>
      <p:cxnSp>
        <p:nvCxnSpPr>
          <p:cNvPr id="31" name="Connector: Curved 30">
            <a:extLst>
              <a:ext uri="{FF2B5EF4-FFF2-40B4-BE49-F238E27FC236}">
                <a16:creationId xmlns:a16="http://schemas.microsoft.com/office/drawing/2014/main" id="{A9D38B94-9D58-4F5B-B79B-4F05ADB8EB4F}"/>
              </a:ext>
            </a:extLst>
          </p:cNvPr>
          <p:cNvCxnSpPr>
            <a:cxnSpLocks/>
          </p:cNvCxnSpPr>
          <p:nvPr/>
        </p:nvCxnSpPr>
        <p:spPr>
          <a:xfrm>
            <a:off x="3384755" y="818535"/>
            <a:ext cx="1325123" cy="37889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CEE8275-9D8A-4DA5-9200-7D65C8614766}"/>
              </a:ext>
            </a:extLst>
          </p:cNvPr>
          <p:cNvSpPr txBox="1"/>
          <p:nvPr/>
        </p:nvSpPr>
        <p:spPr>
          <a:xfrm>
            <a:off x="4756010" y="936171"/>
            <a:ext cx="2987354" cy="2246769"/>
          </a:xfrm>
          <a:prstGeom prst="rect">
            <a:avLst/>
          </a:prstGeom>
          <a:noFill/>
        </p:spPr>
        <p:txBody>
          <a:bodyPr wrap="square" rtlCol="0">
            <a:spAutoFit/>
          </a:bodyPr>
          <a:lstStyle/>
          <a:p>
            <a:r>
              <a:rPr lang="en-US" sz="1400" dirty="0">
                <a:solidFill>
                  <a:srgbClr val="FF4040"/>
                </a:solidFill>
              </a:rPr>
              <a:t>Seat Selection Suggestions:</a:t>
            </a:r>
          </a:p>
          <a:p>
            <a:pPr algn="just"/>
            <a:r>
              <a:rPr lang="en-US" sz="1400" dirty="0"/>
              <a:t>In order to maximize occupancy, theatres want to minimize spaces between groups of people. However, users are frustrated when they try to select a seat and are met with an error message. Smart suggestions can aim to minimize this issue while actively helping users select a seat.</a:t>
            </a:r>
          </a:p>
        </p:txBody>
      </p:sp>
      <p:cxnSp>
        <p:nvCxnSpPr>
          <p:cNvPr id="34" name="Connector: Curved 33">
            <a:extLst>
              <a:ext uri="{FF2B5EF4-FFF2-40B4-BE49-F238E27FC236}">
                <a16:creationId xmlns:a16="http://schemas.microsoft.com/office/drawing/2014/main" id="{E1D036B8-12DE-41CC-BF64-9D439E2B556B}"/>
              </a:ext>
            </a:extLst>
          </p:cNvPr>
          <p:cNvCxnSpPr/>
          <p:nvPr/>
        </p:nvCxnSpPr>
        <p:spPr>
          <a:xfrm flipV="1">
            <a:off x="3693878" y="1959429"/>
            <a:ext cx="1016000" cy="97245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36" name="Picture 35">
            <a:extLst>
              <a:ext uri="{FF2B5EF4-FFF2-40B4-BE49-F238E27FC236}">
                <a16:creationId xmlns:a16="http://schemas.microsoft.com/office/drawing/2014/main" id="{A9D7599E-263A-495E-A90B-63340F1AB68F}"/>
              </a:ext>
            </a:extLst>
          </p:cNvPr>
          <p:cNvPicPr>
            <a:picLocks noChangeAspect="1"/>
          </p:cNvPicPr>
          <p:nvPr/>
        </p:nvPicPr>
        <p:blipFill>
          <a:blip r:embed="rId3"/>
          <a:stretch>
            <a:fillRect/>
          </a:stretch>
        </p:blipFill>
        <p:spPr>
          <a:xfrm>
            <a:off x="8232952" y="2931886"/>
            <a:ext cx="3167942" cy="2906461"/>
          </a:xfrm>
          <a:prstGeom prst="rect">
            <a:avLst/>
          </a:prstGeom>
          <a:ln>
            <a:solidFill>
              <a:schemeClr val="tx2"/>
            </a:solidFill>
          </a:ln>
        </p:spPr>
      </p:pic>
    </p:spTree>
    <p:extLst>
      <p:ext uri="{BB962C8B-B14F-4D97-AF65-F5344CB8AC3E}">
        <p14:creationId xmlns:p14="http://schemas.microsoft.com/office/powerpoint/2010/main" val="422221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32" name="TextBox 31">
            <a:extLst>
              <a:ext uri="{FF2B5EF4-FFF2-40B4-BE49-F238E27FC236}">
                <a16:creationId xmlns:a16="http://schemas.microsoft.com/office/drawing/2014/main" id="{DCEE8275-9D8A-4DA5-9200-7D65C8614766}"/>
              </a:ext>
            </a:extLst>
          </p:cNvPr>
          <p:cNvSpPr txBox="1"/>
          <p:nvPr/>
        </p:nvSpPr>
        <p:spPr>
          <a:xfrm>
            <a:off x="5424948" y="972300"/>
            <a:ext cx="2987354" cy="2031325"/>
          </a:xfrm>
          <a:prstGeom prst="rect">
            <a:avLst/>
          </a:prstGeom>
          <a:noFill/>
        </p:spPr>
        <p:txBody>
          <a:bodyPr wrap="square" rtlCol="0">
            <a:spAutoFit/>
          </a:bodyPr>
          <a:lstStyle/>
          <a:p>
            <a:r>
              <a:rPr lang="en-US" sz="1400" dirty="0">
                <a:solidFill>
                  <a:srgbClr val="FF4040"/>
                </a:solidFill>
              </a:rPr>
              <a:t>Simplify Selection:</a:t>
            </a:r>
          </a:p>
          <a:p>
            <a:pPr algn="just"/>
            <a:r>
              <a:rPr lang="en-US" sz="1400" dirty="0"/>
              <a:t>Instead of bombarding users with food options, we simplify the decision process by asking whether they’d like to order food now or at the theatre.</a:t>
            </a:r>
          </a:p>
          <a:p>
            <a:pPr algn="just"/>
            <a:endParaRPr lang="en-US" sz="1400" dirty="0"/>
          </a:p>
          <a:p>
            <a:pPr algn="just"/>
            <a:r>
              <a:rPr lang="en-US" sz="1400" dirty="0"/>
              <a:t>Users may also select food options in the dedicated menu tab.</a:t>
            </a:r>
          </a:p>
        </p:txBody>
      </p:sp>
      <p:pic>
        <p:nvPicPr>
          <p:cNvPr id="4" name="Picture 3">
            <a:extLst>
              <a:ext uri="{FF2B5EF4-FFF2-40B4-BE49-F238E27FC236}">
                <a16:creationId xmlns:a16="http://schemas.microsoft.com/office/drawing/2014/main" id="{DAE2F980-F9E0-4FF8-89AC-B05CADE90D14}"/>
              </a:ext>
            </a:extLst>
          </p:cNvPr>
          <p:cNvPicPr>
            <a:picLocks noChangeAspect="1"/>
          </p:cNvPicPr>
          <p:nvPr/>
        </p:nvPicPr>
        <p:blipFill rotWithShape="1">
          <a:blip r:embed="rId2"/>
          <a:srcRect l="681" t="871" r="501" b="62"/>
          <a:stretch/>
        </p:blipFill>
        <p:spPr>
          <a:xfrm>
            <a:off x="1695450" y="136525"/>
            <a:ext cx="2923645" cy="6296932"/>
          </a:xfrm>
          <a:prstGeom prst="rect">
            <a:avLst/>
          </a:prstGeom>
          <a:ln>
            <a:solidFill>
              <a:schemeClr val="tx2"/>
            </a:solidFill>
          </a:ln>
        </p:spPr>
      </p:pic>
      <p:pic>
        <p:nvPicPr>
          <p:cNvPr id="8" name="Picture 7">
            <a:extLst>
              <a:ext uri="{FF2B5EF4-FFF2-40B4-BE49-F238E27FC236}">
                <a16:creationId xmlns:a16="http://schemas.microsoft.com/office/drawing/2014/main" id="{F3748743-F2D7-402A-9CBA-F374F693098B}"/>
              </a:ext>
            </a:extLst>
          </p:cNvPr>
          <p:cNvPicPr>
            <a:picLocks noChangeAspect="1"/>
          </p:cNvPicPr>
          <p:nvPr/>
        </p:nvPicPr>
        <p:blipFill>
          <a:blip r:embed="rId3"/>
          <a:stretch>
            <a:fillRect/>
          </a:stretch>
        </p:blipFill>
        <p:spPr>
          <a:xfrm>
            <a:off x="5424948" y="3259290"/>
            <a:ext cx="3943900" cy="771633"/>
          </a:xfrm>
          <a:prstGeom prst="rect">
            <a:avLst/>
          </a:prstGeom>
          <a:ln>
            <a:solidFill>
              <a:schemeClr val="tx2"/>
            </a:solidFill>
          </a:ln>
        </p:spPr>
      </p:pic>
      <p:cxnSp>
        <p:nvCxnSpPr>
          <p:cNvPr id="13" name="Straight Arrow Connector 12">
            <a:extLst>
              <a:ext uri="{FF2B5EF4-FFF2-40B4-BE49-F238E27FC236}">
                <a16:creationId xmlns:a16="http://schemas.microsoft.com/office/drawing/2014/main" id="{892754CC-CBA9-4CB3-8F44-90FAB8AA16EB}"/>
              </a:ext>
            </a:extLst>
          </p:cNvPr>
          <p:cNvCxnSpPr>
            <a:cxnSpLocks/>
            <a:stCxn id="32" idx="2"/>
          </p:cNvCxnSpPr>
          <p:nvPr/>
        </p:nvCxnSpPr>
        <p:spPr>
          <a:xfrm>
            <a:off x="6918625" y="3003625"/>
            <a:ext cx="290960" cy="44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51AAF9C-DF7B-4540-A08B-AEACEA7EA8AB}"/>
              </a:ext>
            </a:extLst>
          </p:cNvPr>
          <p:cNvCxnSpPr>
            <a:cxnSpLocks/>
            <a:stCxn id="23" idx="1"/>
          </p:cNvCxnSpPr>
          <p:nvPr/>
        </p:nvCxnSpPr>
        <p:spPr>
          <a:xfrm flipH="1" flipV="1">
            <a:off x="8759373" y="3810000"/>
            <a:ext cx="515056" cy="8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99B7B73-69EE-4DFC-A753-7494AE173DFA}"/>
              </a:ext>
            </a:extLst>
          </p:cNvPr>
          <p:cNvSpPr txBox="1"/>
          <p:nvPr/>
        </p:nvSpPr>
        <p:spPr>
          <a:xfrm>
            <a:off x="9274429" y="4286588"/>
            <a:ext cx="2484586" cy="738664"/>
          </a:xfrm>
          <a:prstGeom prst="rect">
            <a:avLst/>
          </a:prstGeom>
          <a:noFill/>
        </p:spPr>
        <p:txBody>
          <a:bodyPr wrap="square" rtlCol="0">
            <a:spAutoFit/>
          </a:bodyPr>
          <a:lstStyle/>
          <a:p>
            <a:pPr algn="just"/>
            <a:r>
              <a:rPr lang="en-US" sz="1400" dirty="0"/>
              <a:t>This means that there are items in cart are waiting to be checked out.</a:t>
            </a:r>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fontScale="90000"/>
          </a:bodyPr>
          <a:lstStyle/>
          <a:p>
            <a:r>
              <a:rPr lang="en-US" dirty="0"/>
              <a:t>Transition page</a:t>
            </a:r>
          </a:p>
        </p:txBody>
      </p:sp>
      <p:cxnSp>
        <p:nvCxnSpPr>
          <p:cNvPr id="22" name="Connector: Curved 21">
            <a:extLst>
              <a:ext uri="{FF2B5EF4-FFF2-40B4-BE49-F238E27FC236}">
                <a16:creationId xmlns:a16="http://schemas.microsoft.com/office/drawing/2014/main" id="{2209F6C8-0C22-49A6-948A-F58957AC49CF}"/>
              </a:ext>
            </a:extLst>
          </p:cNvPr>
          <p:cNvCxnSpPr>
            <a:cxnSpLocks/>
          </p:cNvCxnSpPr>
          <p:nvPr/>
        </p:nvCxnSpPr>
        <p:spPr>
          <a:xfrm flipV="1">
            <a:off x="4633919" y="5885700"/>
            <a:ext cx="1150024" cy="28287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3C82608-41F5-4846-8D7E-F092EEEFFEF6}"/>
              </a:ext>
            </a:extLst>
          </p:cNvPr>
          <p:cNvSpPr txBox="1"/>
          <p:nvPr/>
        </p:nvSpPr>
        <p:spPr>
          <a:xfrm>
            <a:off x="5821812" y="5617686"/>
            <a:ext cx="2484586" cy="738664"/>
          </a:xfrm>
          <a:prstGeom prst="rect">
            <a:avLst/>
          </a:prstGeom>
          <a:noFill/>
        </p:spPr>
        <p:txBody>
          <a:bodyPr wrap="square" rtlCol="0">
            <a:spAutoFit/>
          </a:bodyPr>
          <a:lstStyle/>
          <a:p>
            <a:pPr algn="just"/>
            <a:r>
              <a:rPr lang="en-US" sz="1400" dirty="0"/>
              <a:t>Seats are reserved for 10 minutes to prevent double booking during payment</a:t>
            </a:r>
          </a:p>
        </p:txBody>
      </p:sp>
    </p:spTree>
    <p:extLst>
      <p:ext uri="{BB962C8B-B14F-4D97-AF65-F5344CB8AC3E}">
        <p14:creationId xmlns:p14="http://schemas.microsoft.com/office/powerpoint/2010/main" val="1324948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318428" y="1478491"/>
            <a:ext cx="2484586" cy="475864"/>
          </a:xfrm>
        </p:spPr>
        <p:txBody>
          <a:bodyPr>
            <a:normAutofit fontScale="90000"/>
          </a:bodyPr>
          <a:lstStyle/>
          <a:p>
            <a:r>
              <a:rPr lang="en-US" dirty="0"/>
              <a:t>cart</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834884" y="324008"/>
            <a:ext cx="2837518" cy="5715000"/>
          </a:xfrm>
          <a:prstGeom prst="rect">
            <a:avLst/>
          </a:prstGeom>
          <a:ln>
            <a:solidFill>
              <a:schemeClr val="tx2"/>
            </a:solidFill>
          </a:ln>
        </p:spPr>
      </p:pic>
      <p:pic>
        <p:nvPicPr>
          <p:cNvPr id="6" name="Picture 5">
            <a:extLst>
              <a:ext uri="{FF2B5EF4-FFF2-40B4-BE49-F238E27FC236}">
                <a16:creationId xmlns:a16="http://schemas.microsoft.com/office/drawing/2014/main" id="{063D9B3D-F94B-474C-8AB5-EFF2EFD3DA80}"/>
              </a:ext>
            </a:extLst>
          </p:cNvPr>
          <p:cNvPicPr>
            <a:picLocks noChangeAspect="1"/>
          </p:cNvPicPr>
          <p:nvPr/>
        </p:nvPicPr>
        <p:blipFill>
          <a:blip r:embed="rId3"/>
          <a:stretch>
            <a:fillRect/>
          </a:stretch>
        </p:blipFill>
        <p:spPr>
          <a:xfrm>
            <a:off x="4251767" y="662015"/>
            <a:ext cx="2366126" cy="5088562"/>
          </a:xfrm>
          <a:prstGeom prst="rect">
            <a:avLst/>
          </a:prstGeom>
          <a:ln>
            <a:solidFill>
              <a:schemeClr val="tx2"/>
            </a:solidFill>
          </a:ln>
        </p:spPr>
      </p:pic>
      <p:sp>
        <p:nvSpPr>
          <p:cNvPr id="16" name="Text Placeholder 2">
            <a:extLst>
              <a:ext uri="{FF2B5EF4-FFF2-40B4-BE49-F238E27FC236}">
                <a16:creationId xmlns:a16="http://schemas.microsoft.com/office/drawing/2014/main" id="{795A9E33-81AD-4804-9B69-0486D60EE4AD}"/>
              </a:ext>
            </a:extLst>
          </p:cNvPr>
          <p:cNvSpPr>
            <a:spLocks noGrp="1"/>
          </p:cNvSpPr>
          <p:nvPr>
            <p:ph type="body" sz="quarter" idx="13"/>
          </p:nvPr>
        </p:nvSpPr>
        <p:spPr>
          <a:xfrm>
            <a:off x="6894286" y="2324375"/>
            <a:ext cx="4461172" cy="365125"/>
          </a:xfrm>
        </p:spPr>
        <p:txBody>
          <a:bodyPr>
            <a:normAutofit lnSpcReduction="10000"/>
          </a:bodyPr>
          <a:lstStyle/>
          <a:p>
            <a:r>
              <a:rPr lang="en-US" dirty="0"/>
              <a:t>Promo code</a:t>
            </a:r>
          </a:p>
        </p:txBody>
      </p:sp>
      <p:sp>
        <p:nvSpPr>
          <p:cNvPr id="18" name="Text Placeholder 3">
            <a:extLst>
              <a:ext uri="{FF2B5EF4-FFF2-40B4-BE49-F238E27FC236}">
                <a16:creationId xmlns:a16="http://schemas.microsoft.com/office/drawing/2014/main" id="{191019E4-90C6-48CA-B49D-39F70657295F}"/>
              </a:ext>
            </a:extLst>
          </p:cNvPr>
          <p:cNvSpPr>
            <a:spLocks noGrp="1"/>
          </p:cNvSpPr>
          <p:nvPr>
            <p:ph type="body" sz="quarter" idx="15"/>
          </p:nvPr>
        </p:nvSpPr>
        <p:spPr>
          <a:xfrm>
            <a:off x="6892627" y="2653799"/>
            <a:ext cx="4461172" cy="1055419"/>
          </a:xfrm>
        </p:spPr>
        <p:txBody>
          <a:bodyPr>
            <a:normAutofit/>
          </a:bodyPr>
          <a:lstStyle/>
          <a:p>
            <a:r>
              <a:rPr lang="en-US" dirty="0"/>
              <a:t>Allow users to select promotions if they have not selected yet, or to enter PROMO CODE given for B2B </a:t>
            </a:r>
            <a:r>
              <a:rPr lang="en-US" dirty="0">
                <a:solidFill>
                  <a:srgbClr val="FF4040"/>
                </a:solidFill>
              </a:rPr>
              <a:t>collaborations</a:t>
            </a:r>
            <a:r>
              <a:rPr lang="en-US" dirty="0"/>
              <a:t>, employee benefits, </a:t>
            </a:r>
            <a:r>
              <a:rPr lang="en-US" dirty="0">
                <a:solidFill>
                  <a:srgbClr val="FF4040"/>
                </a:solidFill>
              </a:rPr>
              <a:t>corporate gifts </a:t>
            </a:r>
            <a:r>
              <a:rPr lang="en-US" dirty="0"/>
              <a:t>and other vouchers</a:t>
            </a:r>
          </a:p>
        </p:txBody>
      </p:sp>
      <p:sp>
        <p:nvSpPr>
          <p:cNvPr id="20" name="Text Placeholder 4">
            <a:extLst>
              <a:ext uri="{FF2B5EF4-FFF2-40B4-BE49-F238E27FC236}">
                <a16:creationId xmlns:a16="http://schemas.microsoft.com/office/drawing/2014/main" id="{686171FE-DA80-46AB-B43E-DB85A4F16A06}"/>
              </a:ext>
            </a:extLst>
          </p:cNvPr>
          <p:cNvSpPr>
            <a:spLocks noGrp="1"/>
          </p:cNvSpPr>
          <p:nvPr>
            <p:ph type="body" sz="quarter" idx="23"/>
          </p:nvPr>
        </p:nvSpPr>
        <p:spPr>
          <a:xfrm>
            <a:off x="6894285" y="4079237"/>
            <a:ext cx="4462831" cy="365125"/>
          </a:xfrm>
        </p:spPr>
        <p:txBody>
          <a:bodyPr>
            <a:normAutofit lnSpcReduction="10000"/>
          </a:bodyPr>
          <a:lstStyle/>
          <a:p>
            <a:r>
              <a:rPr lang="en-US" dirty="0"/>
              <a:t>Apple pay</a:t>
            </a:r>
          </a:p>
        </p:txBody>
      </p:sp>
      <p:sp>
        <p:nvSpPr>
          <p:cNvPr id="21" name="Text Placeholder 5">
            <a:extLst>
              <a:ext uri="{FF2B5EF4-FFF2-40B4-BE49-F238E27FC236}">
                <a16:creationId xmlns:a16="http://schemas.microsoft.com/office/drawing/2014/main" id="{6FFA8CD6-93EB-4F2F-BCCD-D78E447A469F}"/>
              </a:ext>
            </a:extLst>
          </p:cNvPr>
          <p:cNvSpPr>
            <a:spLocks noGrp="1"/>
          </p:cNvSpPr>
          <p:nvPr>
            <p:ph type="body" sz="quarter" idx="24"/>
          </p:nvPr>
        </p:nvSpPr>
        <p:spPr>
          <a:xfrm>
            <a:off x="6892627" y="4408662"/>
            <a:ext cx="4462831" cy="557950"/>
          </a:xfrm>
        </p:spPr>
        <p:txBody>
          <a:bodyPr/>
          <a:lstStyle/>
          <a:p>
            <a:r>
              <a:rPr lang="en-US" dirty="0"/>
              <a:t>Allow unregistered users to </a:t>
            </a:r>
            <a:r>
              <a:rPr lang="en-US" dirty="0">
                <a:solidFill>
                  <a:srgbClr val="FF4040"/>
                </a:solidFill>
              </a:rPr>
              <a:t>make payment easily </a:t>
            </a:r>
            <a:r>
              <a:rPr lang="en-US" dirty="0"/>
              <a:t>without having to enter credit card details.</a:t>
            </a:r>
          </a:p>
        </p:txBody>
      </p:sp>
      <p:sp>
        <p:nvSpPr>
          <p:cNvPr id="26" name="TextBox 25">
            <a:extLst>
              <a:ext uri="{FF2B5EF4-FFF2-40B4-BE49-F238E27FC236}">
                <a16:creationId xmlns:a16="http://schemas.microsoft.com/office/drawing/2014/main" id="{F6A709E9-F3AB-4A19-8952-258BD914BC76}"/>
              </a:ext>
            </a:extLst>
          </p:cNvPr>
          <p:cNvSpPr txBox="1"/>
          <p:nvPr/>
        </p:nvSpPr>
        <p:spPr>
          <a:xfrm>
            <a:off x="4725505" y="37987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PROMO Pop-up</a:t>
            </a:r>
          </a:p>
        </p:txBody>
      </p:sp>
    </p:spTree>
    <p:extLst>
      <p:ext uri="{BB962C8B-B14F-4D97-AF65-F5344CB8AC3E}">
        <p14:creationId xmlns:p14="http://schemas.microsoft.com/office/powerpoint/2010/main" val="104986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74394" y="549149"/>
            <a:ext cx="3325761" cy="846301"/>
          </a:xfrm>
        </p:spPr>
        <p:txBody>
          <a:bodyPr>
            <a:normAutofit fontScale="90000"/>
          </a:bodyPr>
          <a:lstStyle/>
          <a:p>
            <a:r>
              <a:rPr lang="en-US" dirty="0"/>
              <a:t>Authentication</a:t>
            </a:r>
            <a:br>
              <a:rPr lang="en-US" dirty="0"/>
            </a:br>
            <a:r>
              <a:rPr lang="en-US" dirty="0"/>
              <a:t>transition</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1194938" y="258465"/>
            <a:ext cx="2837518" cy="5715000"/>
          </a:xfrm>
          <a:prstGeom prst="rect">
            <a:avLst/>
          </a:prstGeom>
          <a:ln>
            <a:solidFill>
              <a:schemeClr val="tx2"/>
            </a:solidFill>
          </a:ln>
        </p:spPr>
      </p:pic>
      <p:pic>
        <p:nvPicPr>
          <p:cNvPr id="4" name="Picture 3">
            <a:extLst>
              <a:ext uri="{FF2B5EF4-FFF2-40B4-BE49-F238E27FC236}">
                <a16:creationId xmlns:a16="http://schemas.microsoft.com/office/drawing/2014/main" id="{5EFB1AA7-82A1-47F2-8E43-D720E2001FBE}"/>
              </a:ext>
            </a:extLst>
          </p:cNvPr>
          <p:cNvPicPr>
            <a:picLocks noChangeAspect="1"/>
          </p:cNvPicPr>
          <p:nvPr/>
        </p:nvPicPr>
        <p:blipFill>
          <a:blip r:embed="rId3"/>
          <a:stretch>
            <a:fillRect/>
          </a:stretch>
        </p:blipFill>
        <p:spPr>
          <a:xfrm>
            <a:off x="1194938" y="3057978"/>
            <a:ext cx="2834368" cy="2915486"/>
          </a:xfrm>
          <a:prstGeom prst="rect">
            <a:avLst/>
          </a:prstGeom>
        </p:spPr>
      </p:pic>
      <p:pic>
        <p:nvPicPr>
          <p:cNvPr id="7" name="Picture 6">
            <a:extLst>
              <a:ext uri="{FF2B5EF4-FFF2-40B4-BE49-F238E27FC236}">
                <a16:creationId xmlns:a16="http://schemas.microsoft.com/office/drawing/2014/main" id="{F7B7A131-3063-48C3-98EF-EEB8C4597B84}"/>
              </a:ext>
            </a:extLst>
          </p:cNvPr>
          <p:cNvPicPr>
            <a:picLocks noChangeAspect="1"/>
          </p:cNvPicPr>
          <p:nvPr/>
        </p:nvPicPr>
        <p:blipFill>
          <a:blip r:embed="rId4"/>
          <a:stretch>
            <a:fillRect/>
          </a:stretch>
        </p:blipFill>
        <p:spPr>
          <a:xfrm>
            <a:off x="6096000" y="258465"/>
            <a:ext cx="2669093" cy="5766619"/>
          </a:xfrm>
          <a:prstGeom prst="rect">
            <a:avLst/>
          </a:prstGeom>
          <a:ln>
            <a:solidFill>
              <a:schemeClr val="tx2"/>
            </a:solidFill>
          </a:ln>
        </p:spPr>
      </p:pic>
      <p:sp>
        <p:nvSpPr>
          <p:cNvPr id="8" name="Arrow: Right 7">
            <a:extLst>
              <a:ext uri="{FF2B5EF4-FFF2-40B4-BE49-F238E27FC236}">
                <a16:creationId xmlns:a16="http://schemas.microsoft.com/office/drawing/2014/main" id="{9323233F-0A23-4EBB-80C7-45F2BC2ADA91}"/>
              </a:ext>
            </a:extLst>
          </p:cNvPr>
          <p:cNvSpPr/>
          <p:nvPr/>
        </p:nvSpPr>
        <p:spPr>
          <a:xfrm>
            <a:off x="4696331" y="2774072"/>
            <a:ext cx="855407" cy="567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63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33604" y="136525"/>
            <a:ext cx="3298723" cy="1028929"/>
          </a:xfrm>
        </p:spPr>
        <p:txBody>
          <a:bodyPr>
            <a:normAutofit fontScale="90000"/>
          </a:bodyPr>
          <a:lstStyle/>
          <a:p>
            <a:r>
              <a:rPr lang="en-US" dirty="0"/>
              <a:t>Credit Card</a:t>
            </a:r>
            <a:br>
              <a:rPr lang="en-US" dirty="0"/>
            </a:br>
            <a:r>
              <a:rPr lang="en-US" dirty="0"/>
              <a:t>Authentication</a:t>
            </a:r>
            <a:br>
              <a:rPr lang="en-US" dirty="0"/>
            </a:br>
            <a:r>
              <a:rPr lang="en-US" dirty="0"/>
              <a:t>transition</a:t>
            </a:r>
          </a:p>
        </p:txBody>
      </p:sp>
      <p:pic>
        <p:nvPicPr>
          <p:cNvPr id="13" name="Picture 12">
            <a:extLst>
              <a:ext uri="{FF2B5EF4-FFF2-40B4-BE49-F238E27FC236}">
                <a16:creationId xmlns:a16="http://schemas.microsoft.com/office/drawing/2014/main" id="{4BD8A78C-5FFD-4C97-852D-18DFAAA13D26}"/>
              </a:ext>
            </a:extLst>
          </p:cNvPr>
          <p:cNvPicPr>
            <a:picLocks noChangeAspect="1"/>
          </p:cNvPicPr>
          <p:nvPr/>
        </p:nvPicPr>
        <p:blipFill>
          <a:blip r:embed="rId2"/>
          <a:stretch>
            <a:fillRect/>
          </a:stretch>
        </p:blipFill>
        <p:spPr>
          <a:xfrm>
            <a:off x="554729" y="89614"/>
            <a:ext cx="2911598" cy="6359327"/>
          </a:xfrm>
          <a:prstGeom prst="rect">
            <a:avLst/>
          </a:prstGeom>
          <a:ln>
            <a:solidFill>
              <a:schemeClr val="tx2"/>
            </a:solidFill>
          </a:ln>
        </p:spPr>
      </p:pic>
      <p:pic>
        <p:nvPicPr>
          <p:cNvPr id="15" name="Picture 14">
            <a:extLst>
              <a:ext uri="{FF2B5EF4-FFF2-40B4-BE49-F238E27FC236}">
                <a16:creationId xmlns:a16="http://schemas.microsoft.com/office/drawing/2014/main" id="{1F5101C3-D835-4986-8758-98E1825C36B4}"/>
              </a:ext>
            </a:extLst>
          </p:cNvPr>
          <p:cNvPicPr>
            <a:picLocks noChangeAspect="1"/>
          </p:cNvPicPr>
          <p:nvPr/>
        </p:nvPicPr>
        <p:blipFill>
          <a:blip r:embed="rId3"/>
          <a:stretch>
            <a:fillRect/>
          </a:stretch>
        </p:blipFill>
        <p:spPr>
          <a:xfrm>
            <a:off x="4863899" y="3024228"/>
            <a:ext cx="2650793" cy="2792736"/>
          </a:xfrm>
          <a:prstGeom prst="rect">
            <a:avLst/>
          </a:prstGeom>
          <a:ln>
            <a:solidFill>
              <a:schemeClr val="tx2"/>
            </a:solidFill>
          </a:ln>
        </p:spPr>
      </p:pic>
      <p:pic>
        <p:nvPicPr>
          <p:cNvPr id="17" name="Picture 16">
            <a:extLst>
              <a:ext uri="{FF2B5EF4-FFF2-40B4-BE49-F238E27FC236}">
                <a16:creationId xmlns:a16="http://schemas.microsoft.com/office/drawing/2014/main" id="{4546FC5E-093B-410A-8276-DA482C25CE6C}"/>
              </a:ext>
            </a:extLst>
          </p:cNvPr>
          <p:cNvPicPr>
            <a:picLocks noChangeAspect="1"/>
          </p:cNvPicPr>
          <p:nvPr/>
        </p:nvPicPr>
        <p:blipFill>
          <a:blip r:embed="rId4"/>
          <a:stretch>
            <a:fillRect/>
          </a:stretch>
        </p:blipFill>
        <p:spPr>
          <a:xfrm>
            <a:off x="4802060" y="537673"/>
            <a:ext cx="2650792" cy="2058971"/>
          </a:xfrm>
          <a:prstGeom prst="rect">
            <a:avLst/>
          </a:prstGeom>
          <a:ln>
            <a:solidFill>
              <a:schemeClr val="tx2"/>
            </a:solidFill>
          </a:ln>
        </p:spPr>
      </p:pic>
      <p:cxnSp>
        <p:nvCxnSpPr>
          <p:cNvPr id="23" name="Straight Arrow Connector 22">
            <a:extLst>
              <a:ext uri="{FF2B5EF4-FFF2-40B4-BE49-F238E27FC236}">
                <a16:creationId xmlns:a16="http://schemas.microsoft.com/office/drawing/2014/main" id="{981028E8-FE6F-43EB-9381-C3469F5D52F3}"/>
              </a:ext>
            </a:extLst>
          </p:cNvPr>
          <p:cNvCxnSpPr>
            <a:cxnSpLocks/>
            <a:endCxn id="17" idx="1"/>
          </p:cNvCxnSpPr>
          <p:nvPr/>
        </p:nvCxnSpPr>
        <p:spPr>
          <a:xfrm flipV="1">
            <a:off x="3370006" y="1567159"/>
            <a:ext cx="1432054" cy="3476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Curved 24">
            <a:extLst>
              <a:ext uri="{FF2B5EF4-FFF2-40B4-BE49-F238E27FC236}">
                <a16:creationId xmlns:a16="http://schemas.microsoft.com/office/drawing/2014/main" id="{15336A25-7EE7-499E-8749-77DDC427B571}"/>
              </a:ext>
            </a:extLst>
          </p:cNvPr>
          <p:cNvCxnSpPr>
            <a:cxnSpLocks/>
            <a:endCxn id="15" idx="1"/>
          </p:cNvCxnSpPr>
          <p:nvPr/>
        </p:nvCxnSpPr>
        <p:spPr>
          <a:xfrm flipV="1">
            <a:off x="3433256" y="4420596"/>
            <a:ext cx="1430643" cy="10183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A173C925-99D3-4D56-81C9-7E2C660F4022}"/>
              </a:ext>
            </a:extLst>
          </p:cNvPr>
          <p:cNvPicPr>
            <a:picLocks noChangeAspect="1"/>
          </p:cNvPicPr>
          <p:nvPr/>
        </p:nvPicPr>
        <p:blipFill>
          <a:blip r:embed="rId5"/>
          <a:stretch>
            <a:fillRect/>
          </a:stretch>
        </p:blipFill>
        <p:spPr>
          <a:xfrm>
            <a:off x="9123653" y="1491662"/>
            <a:ext cx="2140609" cy="4624821"/>
          </a:xfrm>
          <a:prstGeom prst="rect">
            <a:avLst/>
          </a:prstGeom>
          <a:ln>
            <a:solidFill>
              <a:schemeClr val="tx2"/>
            </a:solidFill>
          </a:ln>
        </p:spPr>
      </p:pic>
      <p:sp>
        <p:nvSpPr>
          <p:cNvPr id="30" name="Arrow: Right 29">
            <a:extLst>
              <a:ext uri="{FF2B5EF4-FFF2-40B4-BE49-F238E27FC236}">
                <a16:creationId xmlns:a16="http://schemas.microsoft.com/office/drawing/2014/main" id="{F7CD4B9F-F5AA-4CB9-96C0-484B23736302}"/>
              </a:ext>
            </a:extLst>
          </p:cNvPr>
          <p:cNvSpPr/>
          <p:nvPr/>
        </p:nvSpPr>
        <p:spPr>
          <a:xfrm>
            <a:off x="8001694" y="2596644"/>
            <a:ext cx="725129" cy="553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514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a:xfrm>
            <a:off x="4078632" y="6492875"/>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a:xfrm>
            <a:off x="7455495" y="5962963"/>
            <a:ext cx="2743200" cy="365125"/>
          </a:xfrm>
        </p:spPr>
        <p:txBody>
          <a:bodyPr/>
          <a:lstStyle/>
          <a:p>
            <a:fld id="{B5CEABB6-07DC-46E8-9B57-56EC44A396E5}" type="slidenum">
              <a:rPr lang="en-US" smtClean="0"/>
              <a:t>18</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10198695" y="126406"/>
            <a:ext cx="1836960" cy="846301"/>
          </a:xfrm>
        </p:spPr>
        <p:txBody>
          <a:bodyPr>
            <a:normAutofit fontScale="90000"/>
          </a:bodyPr>
          <a:lstStyle/>
          <a:p>
            <a:r>
              <a:rPr lang="en-US" dirty="0"/>
              <a:t>Success page</a:t>
            </a:r>
          </a:p>
        </p:txBody>
      </p:sp>
      <p:pic>
        <p:nvPicPr>
          <p:cNvPr id="12" name="Picture 11">
            <a:extLst>
              <a:ext uri="{FF2B5EF4-FFF2-40B4-BE49-F238E27FC236}">
                <a16:creationId xmlns:a16="http://schemas.microsoft.com/office/drawing/2014/main" id="{40D80766-EB45-4446-97B5-2F4C5FBB1BBD}"/>
              </a:ext>
            </a:extLst>
          </p:cNvPr>
          <p:cNvPicPr>
            <a:picLocks noChangeAspect="1"/>
          </p:cNvPicPr>
          <p:nvPr/>
        </p:nvPicPr>
        <p:blipFill>
          <a:blip r:embed="rId2"/>
          <a:stretch>
            <a:fillRect/>
          </a:stretch>
        </p:blipFill>
        <p:spPr>
          <a:xfrm>
            <a:off x="986882" y="167896"/>
            <a:ext cx="2669093" cy="5766619"/>
          </a:xfrm>
          <a:prstGeom prst="rect">
            <a:avLst/>
          </a:prstGeom>
          <a:ln>
            <a:solidFill>
              <a:schemeClr val="tx2"/>
            </a:solidFill>
          </a:ln>
        </p:spPr>
      </p:pic>
      <p:sp>
        <p:nvSpPr>
          <p:cNvPr id="2" name="TextBox 1">
            <a:extLst>
              <a:ext uri="{FF2B5EF4-FFF2-40B4-BE49-F238E27FC236}">
                <a16:creationId xmlns:a16="http://schemas.microsoft.com/office/drawing/2014/main" id="{ED6E6D05-EE0F-4EE7-9FC7-F3FC867B1235}"/>
              </a:ext>
            </a:extLst>
          </p:cNvPr>
          <p:cNvSpPr txBox="1"/>
          <p:nvPr/>
        </p:nvSpPr>
        <p:spPr>
          <a:xfrm>
            <a:off x="3870379" y="2015800"/>
            <a:ext cx="30489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C6821A8D-620E-43EC-8AC8-51EEE248ECA7}"/>
              </a:ext>
            </a:extLst>
          </p:cNvPr>
          <p:cNvSpPr txBox="1"/>
          <p:nvPr/>
        </p:nvSpPr>
        <p:spPr>
          <a:xfrm>
            <a:off x="253181" y="4361273"/>
            <a:ext cx="304892"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67585926-BE27-4195-8201-32365DC98457}"/>
              </a:ext>
            </a:extLst>
          </p:cNvPr>
          <p:cNvSpPr txBox="1"/>
          <p:nvPr/>
        </p:nvSpPr>
        <p:spPr>
          <a:xfrm>
            <a:off x="3939619" y="972707"/>
            <a:ext cx="304892" cy="369332"/>
          </a:xfrm>
          <a:prstGeom prst="rect">
            <a:avLst/>
          </a:prstGeom>
          <a:noFill/>
        </p:spPr>
        <p:txBody>
          <a:bodyPr wrap="none" rtlCol="0">
            <a:spAutoFit/>
          </a:bodyPr>
          <a:lstStyle/>
          <a:p>
            <a:r>
              <a:rPr lang="en-US" dirty="0"/>
              <a:t>4</a:t>
            </a:r>
          </a:p>
        </p:txBody>
      </p:sp>
      <p:sp>
        <p:nvSpPr>
          <p:cNvPr id="16" name="TextBox 15">
            <a:extLst>
              <a:ext uri="{FF2B5EF4-FFF2-40B4-BE49-F238E27FC236}">
                <a16:creationId xmlns:a16="http://schemas.microsoft.com/office/drawing/2014/main" id="{9D872AF1-B59A-4672-B55E-88433C92C2EF}"/>
              </a:ext>
            </a:extLst>
          </p:cNvPr>
          <p:cNvSpPr txBox="1"/>
          <p:nvPr/>
        </p:nvSpPr>
        <p:spPr>
          <a:xfrm>
            <a:off x="467586" y="1376765"/>
            <a:ext cx="304892"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BACF4DBB-C032-4305-962C-E226EDD982DF}"/>
              </a:ext>
            </a:extLst>
          </p:cNvPr>
          <p:cNvSpPr txBox="1"/>
          <p:nvPr/>
        </p:nvSpPr>
        <p:spPr>
          <a:xfrm>
            <a:off x="3779892" y="4988584"/>
            <a:ext cx="304892" cy="369332"/>
          </a:xfrm>
          <a:prstGeom prst="rect">
            <a:avLst/>
          </a:prstGeom>
          <a:noFill/>
        </p:spPr>
        <p:txBody>
          <a:bodyPr wrap="none" rtlCol="0">
            <a:spAutoFit/>
          </a:bodyPr>
          <a:lstStyle/>
          <a:p>
            <a:r>
              <a:rPr lang="en-US" dirty="0"/>
              <a:t>5</a:t>
            </a:r>
          </a:p>
        </p:txBody>
      </p:sp>
      <p:sp>
        <p:nvSpPr>
          <p:cNvPr id="18" name="TextBox 17">
            <a:extLst>
              <a:ext uri="{FF2B5EF4-FFF2-40B4-BE49-F238E27FC236}">
                <a16:creationId xmlns:a16="http://schemas.microsoft.com/office/drawing/2014/main" id="{C863DB6B-EA0D-4851-B6AE-B970D12A7AA6}"/>
              </a:ext>
            </a:extLst>
          </p:cNvPr>
          <p:cNvSpPr txBox="1"/>
          <p:nvPr/>
        </p:nvSpPr>
        <p:spPr>
          <a:xfrm>
            <a:off x="3835704" y="4420455"/>
            <a:ext cx="304892" cy="369332"/>
          </a:xfrm>
          <a:prstGeom prst="rect">
            <a:avLst/>
          </a:prstGeom>
          <a:noFill/>
        </p:spPr>
        <p:txBody>
          <a:bodyPr wrap="none" rtlCol="0">
            <a:spAutoFit/>
          </a:bodyPr>
          <a:lstStyle/>
          <a:p>
            <a:r>
              <a:rPr lang="en-US" dirty="0"/>
              <a:t>2</a:t>
            </a:r>
          </a:p>
        </p:txBody>
      </p:sp>
      <p:cxnSp>
        <p:nvCxnSpPr>
          <p:cNvPr id="6" name="Straight Arrow Connector 5">
            <a:extLst>
              <a:ext uri="{FF2B5EF4-FFF2-40B4-BE49-F238E27FC236}">
                <a16:creationId xmlns:a16="http://schemas.microsoft.com/office/drawing/2014/main" id="{13BF6C6B-491A-463D-84EA-6860800F46CC}"/>
              </a:ext>
            </a:extLst>
          </p:cNvPr>
          <p:cNvCxnSpPr>
            <a:cxnSpLocks/>
            <a:endCxn id="17" idx="1"/>
          </p:cNvCxnSpPr>
          <p:nvPr/>
        </p:nvCxnSpPr>
        <p:spPr>
          <a:xfrm>
            <a:off x="2605314" y="5101771"/>
            <a:ext cx="1174578" cy="71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C4F96F5-C7BF-404A-80AF-E3361878340B}"/>
              </a:ext>
            </a:extLst>
          </p:cNvPr>
          <p:cNvCxnSpPr/>
          <p:nvPr/>
        </p:nvCxnSpPr>
        <p:spPr>
          <a:xfrm>
            <a:off x="3489563" y="4568883"/>
            <a:ext cx="380816" cy="57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86BB062-AC28-4589-8EB2-8344DC1F2DA9}"/>
              </a:ext>
            </a:extLst>
          </p:cNvPr>
          <p:cNvCxnSpPr>
            <a:cxnSpLocks/>
            <a:endCxn id="2" idx="1"/>
          </p:cNvCxnSpPr>
          <p:nvPr/>
        </p:nvCxnSpPr>
        <p:spPr>
          <a:xfrm>
            <a:off x="3523792" y="2194225"/>
            <a:ext cx="346587" cy="6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FBCE6D6-722C-4D1B-ADF8-632FAB709F35}"/>
              </a:ext>
            </a:extLst>
          </p:cNvPr>
          <p:cNvCxnSpPr>
            <a:cxnSpLocks/>
          </p:cNvCxnSpPr>
          <p:nvPr/>
        </p:nvCxnSpPr>
        <p:spPr>
          <a:xfrm flipV="1">
            <a:off x="3589484" y="1203338"/>
            <a:ext cx="380816" cy="138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C433696-946F-43AE-8BCE-A81C1563D819}"/>
              </a:ext>
            </a:extLst>
          </p:cNvPr>
          <p:cNvCxnSpPr>
            <a:cxnSpLocks/>
          </p:cNvCxnSpPr>
          <p:nvPr/>
        </p:nvCxnSpPr>
        <p:spPr>
          <a:xfrm flipH="1" flipV="1">
            <a:off x="595452" y="4545940"/>
            <a:ext cx="849463" cy="22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0BB37EC-063D-4D6A-844A-F6A3A813C0E1}"/>
              </a:ext>
            </a:extLst>
          </p:cNvPr>
          <p:cNvCxnSpPr>
            <a:cxnSpLocks/>
          </p:cNvCxnSpPr>
          <p:nvPr/>
        </p:nvCxnSpPr>
        <p:spPr>
          <a:xfrm flipH="1">
            <a:off x="558074" y="2995641"/>
            <a:ext cx="975331" cy="1374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CB6D210-6F3C-490C-A048-8C895D21BAA9}"/>
              </a:ext>
            </a:extLst>
          </p:cNvPr>
          <p:cNvCxnSpPr>
            <a:cxnSpLocks/>
          </p:cNvCxnSpPr>
          <p:nvPr/>
        </p:nvCxnSpPr>
        <p:spPr>
          <a:xfrm flipH="1">
            <a:off x="709589" y="1587735"/>
            <a:ext cx="2772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 Placeholder 4">
            <a:extLst>
              <a:ext uri="{FF2B5EF4-FFF2-40B4-BE49-F238E27FC236}">
                <a16:creationId xmlns:a16="http://schemas.microsoft.com/office/drawing/2014/main" id="{3F5DF391-3A24-4E2B-9F90-075723F1BA15}"/>
              </a:ext>
            </a:extLst>
          </p:cNvPr>
          <p:cNvSpPr txBox="1">
            <a:spLocks/>
          </p:cNvSpPr>
          <p:nvPr/>
        </p:nvSpPr>
        <p:spPr>
          <a:xfrm>
            <a:off x="4419203" y="1361952"/>
            <a:ext cx="4462831" cy="6052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dirty="0"/>
              <a:t>Save ticket</a:t>
            </a:r>
          </a:p>
        </p:txBody>
      </p:sp>
      <p:sp>
        <p:nvSpPr>
          <p:cNvPr id="36" name="Text Placeholder 4">
            <a:extLst>
              <a:ext uri="{FF2B5EF4-FFF2-40B4-BE49-F238E27FC236}">
                <a16:creationId xmlns:a16="http://schemas.microsoft.com/office/drawing/2014/main" id="{03804D34-4644-414D-B594-F16E6DEF088C}"/>
              </a:ext>
            </a:extLst>
          </p:cNvPr>
          <p:cNvSpPr txBox="1">
            <a:spLocks/>
          </p:cNvSpPr>
          <p:nvPr/>
        </p:nvSpPr>
        <p:spPr>
          <a:xfrm>
            <a:off x="4420943" y="277341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Share to friends /email</a:t>
            </a:r>
          </a:p>
        </p:txBody>
      </p:sp>
      <p:sp>
        <p:nvSpPr>
          <p:cNvPr id="37" name="Text Placeholder 5">
            <a:extLst>
              <a:ext uri="{FF2B5EF4-FFF2-40B4-BE49-F238E27FC236}">
                <a16:creationId xmlns:a16="http://schemas.microsoft.com/office/drawing/2014/main" id="{D3B295DC-7AA3-4037-89C7-D5A791CD98D6}"/>
              </a:ext>
            </a:extLst>
          </p:cNvPr>
          <p:cNvSpPr txBox="1">
            <a:spLocks/>
          </p:cNvSpPr>
          <p:nvPr/>
        </p:nvSpPr>
        <p:spPr>
          <a:xfrm>
            <a:off x="4456921" y="308726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4040"/>
                </a:solidFill>
              </a:rPr>
              <a:t>Share ticket </a:t>
            </a:r>
            <a:r>
              <a:rPr lang="en-US" dirty="0"/>
              <a:t>with friends who bought the ticket with you or email yourself a copy of the ticket. </a:t>
            </a:r>
          </a:p>
        </p:txBody>
      </p:sp>
      <p:sp>
        <p:nvSpPr>
          <p:cNvPr id="38" name="Text Placeholder 4">
            <a:extLst>
              <a:ext uri="{FF2B5EF4-FFF2-40B4-BE49-F238E27FC236}">
                <a16:creationId xmlns:a16="http://schemas.microsoft.com/office/drawing/2014/main" id="{B4E21A12-B763-434C-881D-51BDA619ECD4}"/>
              </a:ext>
            </a:extLst>
          </p:cNvPr>
          <p:cNvSpPr txBox="1">
            <a:spLocks/>
          </p:cNvSpPr>
          <p:nvPr/>
        </p:nvSpPr>
        <p:spPr>
          <a:xfrm>
            <a:off x="4464294" y="390778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Save to calendar</a:t>
            </a:r>
          </a:p>
        </p:txBody>
      </p:sp>
      <p:sp>
        <p:nvSpPr>
          <p:cNvPr id="39" name="Text Placeholder 5">
            <a:extLst>
              <a:ext uri="{FF2B5EF4-FFF2-40B4-BE49-F238E27FC236}">
                <a16:creationId xmlns:a16="http://schemas.microsoft.com/office/drawing/2014/main" id="{BD081DCA-D25D-4F45-A9E5-63C67AE393DA}"/>
              </a:ext>
            </a:extLst>
          </p:cNvPr>
          <p:cNvSpPr txBox="1">
            <a:spLocks/>
          </p:cNvSpPr>
          <p:nvPr/>
        </p:nvSpPr>
        <p:spPr>
          <a:xfrm>
            <a:off x="4484650" y="429838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who don’t have Apple Wallet or Google Pay to save a </a:t>
            </a:r>
            <a:r>
              <a:rPr lang="en-US" dirty="0">
                <a:solidFill>
                  <a:srgbClr val="FF4040"/>
                </a:solidFill>
              </a:rPr>
              <a:t>reminder</a:t>
            </a:r>
            <a:r>
              <a:rPr lang="en-US" dirty="0"/>
              <a:t> easily.</a:t>
            </a:r>
          </a:p>
        </p:txBody>
      </p:sp>
      <p:sp>
        <p:nvSpPr>
          <p:cNvPr id="40" name="Text Placeholder 4">
            <a:extLst>
              <a:ext uri="{FF2B5EF4-FFF2-40B4-BE49-F238E27FC236}">
                <a16:creationId xmlns:a16="http://schemas.microsoft.com/office/drawing/2014/main" id="{DD95666F-D4D2-44CD-A095-5F8AD6A817C9}"/>
              </a:ext>
            </a:extLst>
          </p:cNvPr>
          <p:cNvSpPr txBox="1">
            <a:spLocks/>
          </p:cNvSpPr>
          <p:nvPr/>
        </p:nvSpPr>
        <p:spPr>
          <a:xfrm>
            <a:off x="4464295" y="5047832"/>
            <a:ext cx="442241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a:t>
            </a:r>
            <a:r>
              <a:rPr lang="en-US" dirty="0">
                <a:solidFill>
                  <a:srgbClr val="4A4A49"/>
                </a:solidFill>
              </a:rPr>
              <a:t>Customizable</a:t>
            </a:r>
            <a:r>
              <a:rPr lang="en-US" dirty="0"/>
              <a:t> feature</a:t>
            </a:r>
          </a:p>
        </p:txBody>
      </p:sp>
      <p:sp>
        <p:nvSpPr>
          <p:cNvPr id="41" name="Text Placeholder 5">
            <a:extLst>
              <a:ext uri="{FF2B5EF4-FFF2-40B4-BE49-F238E27FC236}">
                <a16:creationId xmlns:a16="http://schemas.microsoft.com/office/drawing/2014/main" id="{914C55B8-F0AD-4DD8-A7BD-D67A4DB2C4C2}"/>
              </a:ext>
            </a:extLst>
          </p:cNvPr>
          <p:cNvSpPr txBox="1">
            <a:spLocks/>
          </p:cNvSpPr>
          <p:nvPr/>
        </p:nvSpPr>
        <p:spPr>
          <a:xfrm>
            <a:off x="4467202" y="5394966"/>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to change the default movie picture.</a:t>
            </a:r>
          </a:p>
        </p:txBody>
      </p:sp>
      <p:pic>
        <p:nvPicPr>
          <p:cNvPr id="43" name="Picture 42">
            <a:extLst>
              <a:ext uri="{FF2B5EF4-FFF2-40B4-BE49-F238E27FC236}">
                <a16:creationId xmlns:a16="http://schemas.microsoft.com/office/drawing/2014/main" id="{A415D3C2-F0C5-4290-B480-1A3F14ECB6EF}"/>
              </a:ext>
            </a:extLst>
          </p:cNvPr>
          <p:cNvPicPr>
            <a:picLocks noChangeAspect="1"/>
          </p:cNvPicPr>
          <p:nvPr/>
        </p:nvPicPr>
        <p:blipFill>
          <a:blip r:embed="rId3"/>
          <a:stretch>
            <a:fillRect/>
          </a:stretch>
        </p:blipFill>
        <p:spPr>
          <a:xfrm>
            <a:off x="9035996" y="938819"/>
            <a:ext cx="1465688" cy="2153961"/>
          </a:xfrm>
          <a:prstGeom prst="rect">
            <a:avLst/>
          </a:prstGeom>
          <a:ln>
            <a:solidFill>
              <a:schemeClr val="tx2"/>
            </a:solidFill>
          </a:ln>
        </p:spPr>
      </p:pic>
      <p:pic>
        <p:nvPicPr>
          <p:cNvPr id="47" name="Picture 46">
            <a:extLst>
              <a:ext uri="{FF2B5EF4-FFF2-40B4-BE49-F238E27FC236}">
                <a16:creationId xmlns:a16="http://schemas.microsoft.com/office/drawing/2014/main" id="{149548BB-1B10-464E-83F0-5393FF6EF393}"/>
              </a:ext>
            </a:extLst>
          </p:cNvPr>
          <p:cNvPicPr>
            <a:picLocks noChangeAspect="1"/>
          </p:cNvPicPr>
          <p:nvPr/>
        </p:nvPicPr>
        <p:blipFill>
          <a:blip r:embed="rId4"/>
          <a:stretch>
            <a:fillRect/>
          </a:stretch>
        </p:blipFill>
        <p:spPr>
          <a:xfrm>
            <a:off x="9035996" y="3317742"/>
            <a:ext cx="2743201" cy="2748580"/>
          </a:xfrm>
          <a:prstGeom prst="rect">
            <a:avLst/>
          </a:prstGeom>
          <a:ln>
            <a:solidFill>
              <a:schemeClr val="tx2"/>
            </a:solidFill>
          </a:ln>
        </p:spPr>
      </p:pic>
      <p:sp>
        <p:nvSpPr>
          <p:cNvPr id="48" name="TextBox 47">
            <a:extLst>
              <a:ext uri="{FF2B5EF4-FFF2-40B4-BE49-F238E27FC236}">
                <a16:creationId xmlns:a16="http://schemas.microsoft.com/office/drawing/2014/main" id="{5AAD5EB1-8AD5-4EE1-BF7D-9375FC533DCE}"/>
              </a:ext>
            </a:extLst>
          </p:cNvPr>
          <p:cNvSpPr txBox="1"/>
          <p:nvPr/>
        </p:nvSpPr>
        <p:spPr>
          <a:xfrm>
            <a:off x="9768840" y="2936789"/>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Calendar</a:t>
            </a:r>
          </a:p>
        </p:txBody>
      </p:sp>
      <p:sp>
        <p:nvSpPr>
          <p:cNvPr id="49" name="Text Placeholder 5">
            <a:extLst>
              <a:ext uri="{FF2B5EF4-FFF2-40B4-BE49-F238E27FC236}">
                <a16:creationId xmlns:a16="http://schemas.microsoft.com/office/drawing/2014/main" id="{3F9A70DF-9D70-41B4-B719-5260A171E691}"/>
              </a:ext>
            </a:extLst>
          </p:cNvPr>
          <p:cNvSpPr txBox="1">
            <a:spLocks/>
          </p:cNvSpPr>
          <p:nvPr/>
        </p:nvSpPr>
        <p:spPr>
          <a:xfrm>
            <a:off x="4408838" y="1888879"/>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Apple Wallet or Google Pay to enable </a:t>
            </a:r>
            <a:r>
              <a:rPr lang="en-US" dirty="0">
                <a:solidFill>
                  <a:srgbClr val="FF4040"/>
                </a:solidFill>
              </a:rPr>
              <a:t>easy access </a:t>
            </a:r>
            <a:r>
              <a:rPr lang="en-US" dirty="0"/>
              <a:t>to tickets while entering theatre.</a:t>
            </a:r>
          </a:p>
        </p:txBody>
      </p:sp>
    </p:spTree>
    <p:extLst>
      <p:ext uri="{BB962C8B-B14F-4D97-AF65-F5344CB8AC3E}">
        <p14:creationId xmlns:p14="http://schemas.microsoft.com/office/powerpoint/2010/main" val="303644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pic>
        <p:nvPicPr>
          <p:cNvPr id="5" name="Picture 4">
            <a:extLst>
              <a:ext uri="{FF2B5EF4-FFF2-40B4-BE49-F238E27FC236}">
                <a16:creationId xmlns:a16="http://schemas.microsoft.com/office/drawing/2014/main" id="{2E791C92-2B47-48D4-AE94-BE0B588FD0D3}"/>
              </a:ext>
            </a:extLst>
          </p:cNvPr>
          <p:cNvPicPr>
            <a:picLocks noChangeAspect="1"/>
          </p:cNvPicPr>
          <p:nvPr/>
        </p:nvPicPr>
        <p:blipFill>
          <a:blip r:embed="rId2"/>
          <a:stretch>
            <a:fillRect/>
          </a:stretch>
        </p:blipFill>
        <p:spPr>
          <a:xfrm>
            <a:off x="926403" y="343267"/>
            <a:ext cx="2566793" cy="5538019"/>
          </a:xfrm>
          <a:prstGeom prst="rect">
            <a:avLst/>
          </a:prstGeom>
          <a:ln>
            <a:solidFill>
              <a:schemeClr val="tx2"/>
            </a:solidFill>
          </a:ln>
        </p:spPr>
      </p:pic>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5. Drive user engagement</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a:bodyPr>
          <a:lstStyle/>
          <a:p>
            <a:r>
              <a:rPr lang="en-US" dirty="0"/>
              <a:t>Mask booking information automatically to allow users to </a:t>
            </a:r>
            <a:r>
              <a:rPr lang="en-US" dirty="0">
                <a:solidFill>
                  <a:srgbClr val="FF4040"/>
                </a:solidFill>
              </a:rPr>
              <a:t>share</a:t>
            </a:r>
            <a:r>
              <a:rPr lang="en-US" dirty="0"/>
              <a:t> ticket as stickers on their </a:t>
            </a:r>
            <a:r>
              <a:rPr lang="en-US" dirty="0">
                <a:solidFill>
                  <a:srgbClr val="FF4040"/>
                </a:solidFill>
              </a:rPr>
              <a:t>stories</a:t>
            </a:r>
            <a:r>
              <a:rPr lang="en-US" dirty="0"/>
              <a:t> in the various social media platforms. </a:t>
            </a:r>
          </a:p>
          <a:p>
            <a:r>
              <a:rPr lang="en-US" dirty="0"/>
              <a:t>Give movie franchises an avenue for </a:t>
            </a:r>
            <a:r>
              <a:rPr lang="en-US" dirty="0">
                <a:solidFill>
                  <a:srgbClr val="FF4040"/>
                </a:solidFill>
              </a:rPr>
              <a:t>social media campaigns</a:t>
            </a:r>
            <a:r>
              <a:rPr lang="en-US" dirty="0"/>
              <a:t>.</a:t>
            </a:r>
          </a:p>
          <a:p>
            <a:r>
              <a:rPr lang="en-US" dirty="0"/>
              <a:t>Users will be able to look back at the </a:t>
            </a:r>
            <a:r>
              <a:rPr lang="en-US" dirty="0">
                <a:solidFill>
                  <a:srgbClr val="FF4040"/>
                </a:solidFill>
              </a:rPr>
              <a:t>memories made </a:t>
            </a:r>
            <a:r>
              <a:rPr lang="en-US" dirty="0"/>
              <a:t>at the movies. Increasing the </a:t>
            </a:r>
            <a:r>
              <a:rPr lang="en-US" dirty="0">
                <a:solidFill>
                  <a:srgbClr val="FF4040"/>
                </a:solidFill>
              </a:rPr>
              <a:t>retention rate </a:t>
            </a:r>
            <a:r>
              <a:rPr lang="en-US" dirty="0"/>
              <a:t>of the app.</a:t>
            </a:r>
          </a:p>
        </p:txBody>
      </p:sp>
      <p:pic>
        <p:nvPicPr>
          <p:cNvPr id="16" name="Picture 15">
            <a:extLst>
              <a:ext uri="{FF2B5EF4-FFF2-40B4-BE49-F238E27FC236}">
                <a16:creationId xmlns:a16="http://schemas.microsoft.com/office/drawing/2014/main" id="{837F3A62-781C-4FED-B27A-BE3A471B5444}"/>
              </a:ext>
            </a:extLst>
          </p:cNvPr>
          <p:cNvPicPr>
            <a:picLocks noChangeAspect="1"/>
          </p:cNvPicPr>
          <p:nvPr/>
        </p:nvPicPr>
        <p:blipFill rotWithShape="1">
          <a:blip r:embed="rId3"/>
          <a:srcRect r="1959"/>
          <a:stretch/>
        </p:blipFill>
        <p:spPr>
          <a:xfrm>
            <a:off x="3936330" y="1127314"/>
            <a:ext cx="2159670" cy="4189479"/>
          </a:xfrm>
          <a:prstGeom prst="rect">
            <a:avLst/>
          </a:prstGeom>
          <a:ln>
            <a:solidFill>
              <a:schemeClr val="tx2"/>
            </a:solidFill>
          </a:ln>
        </p:spPr>
      </p:pic>
    </p:spTree>
    <p:extLst>
      <p:ext uri="{BB962C8B-B14F-4D97-AF65-F5344CB8AC3E}">
        <p14:creationId xmlns:p14="http://schemas.microsoft.com/office/powerpoint/2010/main" val="296386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41470" y="1296891"/>
            <a:ext cx="3171825" cy="1325563"/>
          </a:xfrm>
        </p:spPr>
        <p:txBody>
          <a:bodyPr/>
          <a:lstStyle/>
          <a:p>
            <a:r>
              <a:rPr lang="en-ZA"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55622" y="2622454"/>
            <a:ext cx="3171825" cy="1212355"/>
          </a:xfrm>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BOOK-IT is a mobile app that enables consumers to book movie tickets on the go. It is designed exclusively for OCBC cinemas.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BOOK-IT</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6. Past tickets</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lnSpcReduction="10000"/>
          </a:bodyPr>
          <a:lstStyle/>
          <a:p>
            <a:r>
              <a:rPr lang="en-US" dirty="0"/>
              <a:t>Users will be able to  </a:t>
            </a:r>
            <a:r>
              <a:rPr lang="en-US" dirty="0">
                <a:solidFill>
                  <a:srgbClr val="FF4040"/>
                </a:solidFill>
              </a:rPr>
              <a:t>look back </a:t>
            </a:r>
            <a:r>
              <a:rPr lang="en-US" dirty="0"/>
              <a:t>at movies they have seen before.</a:t>
            </a:r>
          </a:p>
          <a:p>
            <a:r>
              <a:rPr lang="en-US" dirty="0"/>
              <a:t>We will be able to collaborate with on-demand options to earn </a:t>
            </a:r>
            <a:r>
              <a:rPr lang="en-US" dirty="0">
                <a:solidFill>
                  <a:srgbClr val="FF4040"/>
                </a:solidFill>
              </a:rPr>
              <a:t>referral fees </a:t>
            </a:r>
            <a:r>
              <a:rPr lang="en-US" dirty="0"/>
              <a:t>or have </a:t>
            </a:r>
            <a:r>
              <a:rPr lang="en-US" dirty="0">
                <a:solidFill>
                  <a:srgbClr val="FF4040"/>
                </a:solidFill>
              </a:rPr>
              <a:t>B2B collaborations </a:t>
            </a:r>
            <a:r>
              <a:rPr lang="en-US" dirty="0"/>
              <a:t>where we host screenings of </a:t>
            </a:r>
            <a:r>
              <a:rPr lang="en-US" dirty="0">
                <a:solidFill>
                  <a:schemeClr val="tx1"/>
                </a:solidFill>
              </a:rPr>
              <a:t>Netflix/VIU </a:t>
            </a:r>
            <a:r>
              <a:rPr lang="en-US" dirty="0">
                <a:solidFill>
                  <a:srgbClr val="FF4040"/>
                </a:solidFill>
              </a:rPr>
              <a:t>audience favorites</a:t>
            </a:r>
            <a:r>
              <a:rPr lang="en-US" dirty="0"/>
              <a:t>.</a:t>
            </a:r>
          </a:p>
          <a:p>
            <a:r>
              <a:rPr lang="en-US" dirty="0">
                <a:solidFill>
                  <a:srgbClr val="FF4040"/>
                </a:solidFill>
              </a:rPr>
              <a:t>Memories</a:t>
            </a:r>
            <a:r>
              <a:rPr lang="en-US" dirty="0"/>
              <a:t> of previous user generated stories will be kept here.</a:t>
            </a:r>
          </a:p>
          <a:p>
            <a:r>
              <a:rPr lang="en-US" dirty="0"/>
              <a:t>Additional pages of similar movie suggestions may be added  as well.</a:t>
            </a:r>
          </a:p>
        </p:txBody>
      </p:sp>
      <p:pic>
        <p:nvPicPr>
          <p:cNvPr id="3" name="Picture 2">
            <a:extLst>
              <a:ext uri="{FF2B5EF4-FFF2-40B4-BE49-F238E27FC236}">
                <a16:creationId xmlns:a16="http://schemas.microsoft.com/office/drawing/2014/main" id="{5CB371C8-2A2B-4AD5-86C9-3FAD7AA0EC96}"/>
              </a:ext>
            </a:extLst>
          </p:cNvPr>
          <p:cNvPicPr>
            <a:picLocks noChangeAspect="1"/>
          </p:cNvPicPr>
          <p:nvPr/>
        </p:nvPicPr>
        <p:blipFill rotWithShape="1">
          <a:blip r:embed="rId2"/>
          <a:srcRect l="721"/>
          <a:stretch/>
        </p:blipFill>
        <p:spPr>
          <a:xfrm>
            <a:off x="451757" y="464574"/>
            <a:ext cx="2611478" cy="5663381"/>
          </a:xfrm>
          <a:prstGeom prst="rect">
            <a:avLst/>
          </a:prstGeom>
          <a:ln>
            <a:solidFill>
              <a:schemeClr val="tx2"/>
            </a:solidFill>
          </a:ln>
        </p:spPr>
      </p:pic>
      <p:pic>
        <p:nvPicPr>
          <p:cNvPr id="6" name="Picture 5">
            <a:extLst>
              <a:ext uri="{FF2B5EF4-FFF2-40B4-BE49-F238E27FC236}">
                <a16:creationId xmlns:a16="http://schemas.microsoft.com/office/drawing/2014/main" id="{26FB9C7D-E31E-4854-A8A7-A7AFE8BA3E8E}"/>
              </a:ext>
            </a:extLst>
          </p:cNvPr>
          <p:cNvPicPr>
            <a:picLocks noChangeAspect="1"/>
          </p:cNvPicPr>
          <p:nvPr/>
        </p:nvPicPr>
        <p:blipFill>
          <a:blip r:embed="rId3"/>
          <a:stretch>
            <a:fillRect/>
          </a:stretch>
        </p:blipFill>
        <p:spPr>
          <a:xfrm>
            <a:off x="3484521" y="464574"/>
            <a:ext cx="2611479" cy="5665476"/>
          </a:xfrm>
          <a:prstGeom prst="rect">
            <a:avLst/>
          </a:prstGeom>
          <a:ln>
            <a:solidFill>
              <a:schemeClr val="tx2"/>
            </a:solidFill>
          </a:ln>
        </p:spPr>
      </p:pic>
      <p:pic>
        <p:nvPicPr>
          <p:cNvPr id="24" name="Picture 23">
            <a:extLst>
              <a:ext uri="{FF2B5EF4-FFF2-40B4-BE49-F238E27FC236}">
                <a16:creationId xmlns:a16="http://schemas.microsoft.com/office/drawing/2014/main" id="{4180AE45-9351-4239-AC6E-8018D7D83041}"/>
              </a:ext>
            </a:extLst>
          </p:cNvPr>
          <p:cNvPicPr>
            <a:picLocks noChangeAspect="1"/>
          </p:cNvPicPr>
          <p:nvPr/>
        </p:nvPicPr>
        <p:blipFill rotWithShape="1">
          <a:blip r:embed="rId4"/>
          <a:srcRect l="4386" t="7983" r="2223" b="6871"/>
          <a:stretch/>
        </p:blipFill>
        <p:spPr>
          <a:xfrm>
            <a:off x="8294913" y="617547"/>
            <a:ext cx="928914" cy="311368"/>
          </a:xfrm>
          <a:prstGeom prst="rect">
            <a:avLst/>
          </a:prstGeom>
          <a:ln>
            <a:noFill/>
          </a:ln>
        </p:spPr>
      </p:pic>
    </p:spTree>
    <p:extLst>
      <p:ext uri="{BB962C8B-B14F-4D97-AF65-F5344CB8AC3E}">
        <p14:creationId xmlns:p14="http://schemas.microsoft.com/office/powerpoint/2010/main" val="55872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44717" y="549149"/>
            <a:ext cx="2743200" cy="1149022"/>
          </a:xfrm>
        </p:spPr>
        <p:txBody>
          <a:bodyPr>
            <a:normAutofit fontScale="90000"/>
          </a:bodyPr>
          <a:lstStyle/>
          <a:p>
            <a:r>
              <a:rPr lang="en-US" dirty="0"/>
              <a:t>Creating a symbiotic relationship</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3865414" y="1858713"/>
            <a:ext cx="4461172" cy="553858"/>
          </a:xfrm>
        </p:spPr>
        <p:txBody>
          <a:bodyPr>
            <a:noAutofit/>
          </a:bodyPr>
          <a:lstStyle/>
          <a:p>
            <a:r>
              <a:rPr lang="en-US" sz="1800" dirty="0"/>
              <a:t>We let users know that their favorite movie is now available on-demand.</a:t>
            </a:r>
          </a:p>
        </p:txBody>
      </p:sp>
      <p:sp>
        <p:nvSpPr>
          <p:cNvPr id="2" name="Rectangle: Rounded Corners 1">
            <a:extLst>
              <a:ext uri="{FF2B5EF4-FFF2-40B4-BE49-F238E27FC236}">
                <a16:creationId xmlns:a16="http://schemas.microsoft.com/office/drawing/2014/main" id="{DAA8A83A-9824-44FC-B321-578BC68D1769}"/>
              </a:ext>
            </a:extLst>
          </p:cNvPr>
          <p:cNvSpPr/>
          <p:nvPr/>
        </p:nvSpPr>
        <p:spPr>
          <a:xfrm>
            <a:off x="1223814" y="2961371"/>
            <a:ext cx="2184400" cy="928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OCBC Cinemas</a:t>
            </a:r>
          </a:p>
        </p:txBody>
      </p:sp>
      <p:sp>
        <p:nvSpPr>
          <p:cNvPr id="4" name="Rectangle: Rounded Corners 3">
            <a:extLst>
              <a:ext uri="{FF2B5EF4-FFF2-40B4-BE49-F238E27FC236}">
                <a16:creationId xmlns:a16="http://schemas.microsoft.com/office/drawing/2014/main" id="{36C4F35C-5BF6-48DE-8E1C-E0B707D6CEA0}"/>
              </a:ext>
            </a:extLst>
          </p:cNvPr>
          <p:cNvSpPr/>
          <p:nvPr/>
        </p:nvSpPr>
        <p:spPr>
          <a:xfrm>
            <a:off x="8777514" y="2867159"/>
            <a:ext cx="2576286" cy="1008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On-Demand Streaming</a:t>
            </a:r>
          </a:p>
        </p:txBody>
      </p:sp>
      <p:cxnSp>
        <p:nvCxnSpPr>
          <p:cNvPr id="14" name="Connector: Curved 13">
            <a:extLst>
              <a:ext uri="{FF2B5EF4-FFF2-40B4-BE49-F238E27FC236}">
                <a16:creationId xmlns:a16="http://schemas.microsoft.com/office/drawing/2014/main" id="{27DCC413-A704-42CE-A3AF-269C9DAA5422}"/>
              </a:ext>
            </a:extLst>
          </p:cNvPr>
          <p:cNvCxnSpPr>
            <a:stCxn id="2" idx="0"/>
            <a:endCxn id="4" idx="0"/>
          </p:cNvCxnSpPr>
          <p:nvPr/>
        </p:nvCxnSpPr>
        <p:spPr>
          <a:xfrm rot="5400000" flipH="1" flipV="1">
            <a:off x="6143729" y="-960556"/>
            <a:ext cx="94212" cy="7749643"/>
          </a:xfrm>
          <a:prstGeom prst="curvedConnector3">
            <a:avLst>
              <a:gd name="adj1" fmla="val 342644"/>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85851BFD-3208-4FB3-9307-F0A14BBFE1EF}"/>
              </a:ext>
            </a:extLst>
          </p:cNvPr>
          <p:cNvCxnSpPr>
            <a:cxnSpLocks/>
            <a:stCxn id="4" idx="2"/>
            <a:endCxn id="2" idx="2"/>
          </p:cNvCxnSpPr>
          <p:nvPr/>
        </p:nvCxnSpPr>
        <p:spPr>
          <a:xfrm rot="5400000">
            <a:off x="6183639" y="8277"/>
            <a:ext cx="14395" cy="7749643"/>
          </a:xfrm>
          <a:prstGeom prst="curvedConnector3">
            <a:avLst>
              <a:gd name="adj1" fmla="val 1688051"/>
            </a:avLst>
          </a:prstGeom>
          <a:ln>
            <a:tailEnd type="triangle"/>
          </a:ln>
        </p:spPr>
        <p:style>
          <a:lnRef idx="1">
            <a:schemeClr val="dk1"/>
          </a:lnRef>
          <a:fillRef idx="0">
            <a:schemeClr val="dk1"/>
          </a:fillRef>
          <a:effectRef idx="0">
            <a:schemeClr val="dk1"/>
          </a:effectRef>
          <a:fontRef idx="minor">
            <a:schemeClr val="tx1"/>
          </a:fontRef>
        </p:style>
      </p:cxnSp>
      <p:sp>
        <p:nvSpPr>
          <p:cNvPr id="25" name="Text Placeholder 3">
            <a:extLst>
              <a:ext uri="{FF2B5EF4-FFF2-40B4-BE49-F238E27FC236}">
                <a16:creationId xmlns:a16="http://schemas.microsoft.com/office/drawing/2014/main" id="{4879007B-4103-45B5-BF9B-AA69E5F5FBC4}"/>
              </a:ext>
            </a:extLst>
          </p:cNvPr>
          <p:cNvSpPr txBox="1">
            <a:spLocks/>
          </p:cNvSpPr>
          <p:nvPr/>
        </p:nvSpPr>
        <p:spPr>
          <a:xfrm>
            <a:off x="3773792" y="4491029"/>
            <a:ext cx="4836807" cy="95079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Receive opportunities for screenings we may not have had without the data-driven wisdom of what is popular among past movies.</a:t>
            </a:r>
          </a:p>
        </p:txBody>
      </p:sp>
    </p:spTree>
    <p:extLst>
      <p:ext uri="{BB962C8B-B14F-4D97-AF65-F5344CB8AC3E}">
        <p14:creationId xmlns:p14="http://schemas.microsoft.com/office/powerpoint/2010/main" val="159809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594520"/>
            <a:ext cx="8421688" cy="1325563"/>
          </a:xfrm>
        </p:spPr>
        <p:txBody>
          <a:bodyPr/>
          <a:lstStyle/>
          <a:p>
            <a:r>
              <a:rPr lang="en-US" dirty="0"/>
              <a:t>Value proposition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265466"/>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2750569"/>
            <a:ext cx="4031030" cy="1057308"/>
          </a:xfrm>
        </p:spPr>
        <p:txBody>
          <a:bodyPr/>
          <a:lstStyle/>
          <a:p>
            <a:pPr algn="l"/>
            <a:r>
              <a:rPr lang="en-US" dirty="0"/>
              <a:t>Our product makes consumer lives easier, by </a:t>
            </a:r>
            <a:r>
              <a:rPr lang="en-US" dirty="0">
                <a:solidFill>
                  <a:srgbClr val="FF4040"/>
                </a:solidFill>
              </a:rPr>
              <a:t>consolidating</a:t>
            </a:r>
            <a:r>
              <a:rPr lang="en-US" dirty="0"/>
              <a:t> the movie ticket booking journey </a:t>
            </a:r>
            <a:r>
              <a:rPr lang="en-US" dirty="0">
                <a:solidFill>
                  <a:srgbClr val="FF4040"/>
                </a:solidFill>
              </a:rPr>
              <a:t>into one app </a:t>
            </a:r>
            <a:r>
              <a:rPr lang="en-US" dirty="0"/>
              <a:t>and providing </a:t>
            </a:r>
            <a:r>
              <a:rPr lang="en-US" dirty="0">
                <a:solidFill>
                  <a:srgbClr val="FF4040"/>
                </a:solidFill>
              </a:rPr>
              <a:t>digital tickets </a:t>
            </a:r>
            <a:r>
              <a:rPr lang="en-US" dirty="0"/>
              <a:t>that can be </a:t>
            </a:r>
            <a:r>
              <a:rPr lang="en-US" dirty="0">
                <a:solidFill>
                  <a:srgbClr val="FF4040"/>
                </a:solidFill>
              </a:rPr>
              <a:t>kept and shared </a:t>
            </a:r>
            <a:r>
              <a:rPr lang="en-US" dirty="0"/>
              <a:t>for memories.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265466"/>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2772691"/>
            <a:ext cx="4031030" cy="1057308"/>
          </a:xfrm>
        </p:spPr>
        <p:txBody>
          <a:bodyPr/>
          <a:lstStyle/>
          <a:p>
            <a:pPr algn="l"/>
            <a:r>
              <a:rPr lang="en-US" dirty="0"/>
              <a:t>Our target audience are the </a:t>
            </a:r>
            <a:r>
              <a:rPr lang="en-US" dirty="0">
                <a:solidFill>
                  <a:srgbClr val="FF4040"/>
                </a:solidFill>
              </a:rPr>
              <a:t>Digital</a:t>
            </a:r>
            <a:r>
              <a:rPr lang="en-US" dirty="0">
                <a:solidFill>
                  <a:srgbClr val="FF0000"/>
                </a:solidFill>
              </a:rPr>
              <a:t> </a:t>
            </a:r>
            <a:r>
              <a:rPr lang="en-US" dirty="0">
                <a:solidFill>
                  <a:srgbClr val="FF4040"/>
                </a:solidFill>
              </a:rPr>
              <a:t>Natives</a:t>
            </a:r>
            <a:r>
              <a:rPr lang="en-US" dirty="0">
                <a:solidFill>
                  <a:srgbClr val="FF0000"/>
                </a:solidFill>
              </a:rPr>
              <a:t> </a:t>
            </a:r>
            <a:r>
              <a:rPr lang="en-US" dirty="0"/>
              <a:t>and Residents who thrive on social media and appreciate experiences that can be recorded on their </a:t>
            </a:r>
            <a:r>
              <a:rPr lang="en-US" dirty="0">
                <a:solidFill>
                  <a:srgbClr val="FF4040"/>
                </a:solidFill>
              </a:rPr>
              <a:t>digital</a:t>
            </a:r>
            <a:r>
              <a:rPr lang="en-US" dirty="0">
                <a:solidFill>
                  <a:srgbClr val="FF0000"/>
                </a:solidFill>
              </a:rPr>
              <a:t> </a:t>
            </a:r>
            <a:r>
              <a:rPr lang="en-US" dirty="0">
                <a:solidFill>
                  <a:srgbClr val="FF4040"/>
                </a:solidFill>
              </a:rPr>
              <a:t>footprint</a:t>
            </a:r>
            <a:r>
              <a:rPr lang="en-US" dirty="0"/>
              <a:t>.</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325092" y="3868310"/>
            <a:ext cx="4031945" cy="768701"/>
          </a:xfrm>
        </p:spPr>
        <p:txBody>
          <a:bodyPr>
            <a:noAutofit/>
          </a:bodyPr>
          <a:lstStyle/>
          <a:p>
            <a:pPr>
              <a:lnSpc>
                <a:spcPct val="120000"/>
              </a:lnSpc>
              <a:spcBef>
                <a:spcPts val="0"/>
              </a:spcBef>
            </a:pPr>
            <a:r>
              <a:rPr lang="en-US" dirty="0"/>
              <a:t>CAPITALISE ON </a:t>
            </a:r>
          </a:p>
          <a:p>
            <a:pPr>
              <a:lnSpc>
                <a:spcPct val="120000"/>
              </a:lnSpc>
              <a:spcBef>
                <a:spcPts val="0"/>
              </a:spcBef>
            </a:pPr>
            <a:r>
              <a:rPr lang="en-US" dirty="0"/>
              <a:t>INCOMING THREATS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5664" y="4650410"/>
            <a:ext cx="4031030" cy="1057308"/>
          </a:xfrm>
        </p:spPr>
        <p:txBody>
          <a:bodyPr>
            <a:normAutofit lnSpcReduction="10000"/>
          </a:bodyPr>
          <a:lstStyle/>
          <a:p>
            <a:pPr algn="l"/>
            <a:r>
              <a:rPr lang="en-US" dirty="0">
                <a:solidFill>
                  <a:srgbClr val="FF4040"/>
                </a:solidFill>
              </a:rPr>
              <a:t>Hyper-personalization</a:t>
            </a:r>
            <a:r>
              <a:rPr lang="en-US" dirty="0"/>
              <a:t> allows us to take a cut when we refer consumers to on-demand streaming services and </a:t>
            </a:r>
            <a:r>
              <a:rPr lang="en-US" dirty="0">
                <a:solidFill>
                  <a:srgbClr val="FF4040"/>
                </a:solidFill>
              </a:rPr>
              <a:t>collaborate</a:t>
            </a:r>
            <a:r>
              <a:rPr lang="en-US" dirty="0"/>
              <a:t> with these services to bring back screenings of popular movies based on their user pool and user data.</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3004" y="426387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650410"/>
            <a:ext cx="4031030" cy="1057308"/>
          </a:xfrm>
        </p:spPr>
        <p:txBody>
          <a:bodyPr/>
          <a:lstStyle/>
          <a:p>
            <a:pPr algn="l"/>
            <a:r>
              <a:rPr lang="en-US" dirty="0"/>
              <a:t>Simple design that gives customers the </a:t>
            </a:r>
            <a:r>
              <a:rPr lang="en-US" dirty="0">
                <a:solidFill>
                  <a:srgbClr val="FF0000"/>
                </a:solidFill>
              </a:rPr>
              <a:t>targeted information </a:t>
            </a:r>
            <a:r>
              <a:rPr lang="en-US" dirty="0"/>
              <a:t>they need.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BOOK-IT</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025718" y="2932491"/>
            <a:ext cx="2778579" cy="560304"/>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025718" y="3492795"/>
            <a:ext cx="2778579" cy="2319670"/>
          </a:xfrm>
        </p:spPr>
        <p:txBody>
          <a:bodyPr>
            <a:normAutofit/>
          </a:bodyPr>
          <a:lstStyle/>
          <a:p>
            <a:r>
              <a:rPr lang="en-US" dirty="0"/>
              <a:t>Stephanie Chua</a:t>
            </a:r>
          </a:p>
          <a:p>
            <a:r>
              <a:rPr lang="en-US" dirty="0"/>
              <a:t>+65 9741 7109</a:t>
            </a:r>
          </a:p>
          <a:p>
            <a:r>
              <a:rPr lang="en-US" dirty="0"/>
              <a:t>csq.stephanie@gmail.com</a:t>
            </a:r>
          </a:p>
          <a:p>
            <a:r>
              <a:rPr lang="en-US" dirty="0" err="1"/>
              <a:t>Github</a:t>
            </a:r>
            <a:r>
              <a:rPr lang="en-US" dirty="0"/>
              <a:t>: @cotldus</a:t>
            </a:r>
          </a:p>
          <a:p>
            <a:r>
              <a:rPr lang="en-US" dirty="0"/>
              <a:t>LinkedIn: in/</a:t>
            </a:r>
            <a:r>
              <a:rPr lang="en-US" dirty="0" err="1"/>
              <a:t>chuastephanie</a:t>
            </a:r>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23</a:t>
            </a:fld>
            <a:endParaRPr lang="en-US" dirty="0"/>
          </a:p>
        </p:txBody>
      </p:sp>
      <p:pic>
        <p:nvPicPr>
          <p:cNvPr id="9" name="Picture 8" descr="A person smiling for the camera&#10;&#10;Description automatically generated with low confidence">
            <a:extLst>
              <a:ext uri="{FF2B5EF4-FFF2-40B4-BE49-F238E27FC236}">
                <a16:creationId xmlns:a16="http://schemas.microsoft.com/office/drawing/2014/main" id="{9B2B8282-7989-41AA-AB9C-EA8CE51CAEE4}"/>
              </a:ext>
            </a:extLst>
          </p:cNvPr>
          <p:cNvPicPr>
            <a:picLocks noChangeAspect="1"/>
          </p:cNvPicPr>
          <p:nvPr/>
        </p:nvPicPr>
        <p:blipFill>
          <a:blip r:embed="rId2"/>
          <a:stretch>
            <a:fillRect/>
          </a:stretch>
        </p:blipFill>
        <p:spPr>
          <a:xfrm>
            <a:off x="5483272" y="1084755"/>
            <a:ext cx="1654672" cy="1567584"/>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881683"/>
            <a:ext cx="9920400" cy="52840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before booking</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8948" y="2317034"/>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3</a:t>
              </a:r>
              <a:endParaRPr sz="800" dirty="0">
                <a:solidFill>
                  <a:schemeClr val="dk2"/>
                </a:solidFill>
                <a:ea typeface="Barlow"/>
                <a:cs typeface="Barlow"/>
                <a:sym typeface="Barlow"/>
              </a:endParaRPr>
            </a:p>
          </p:txBody>
        </p:sp>
      </p:grpSp>
      <p:sp>
        <p:nvSpPr>
          <p:cNvPr id="48" name="Google Shape;156;p22">
            <a:extLst>
              <a:ext uri="{FF2B5EF4-FFF2-40B4-BE49-F238E27FC236}">
                <a16:creationId xmlns:a16="http://schemas.microsoft.com/office/drawing/2014/main" id="{DC3BDD0E-7D1B-4CD8-B719-BA6C26C2BCD7}"/>
              </a:ext>
            </a:extLst>
          </p:cNvPr>
          <p:cNvSpPr txBox="1"/>
          <p:nvPr/>
        </p:nvSpPr>
        <p:spPr>
          <a:xfrm>
            <a:off x="2304327" y="5173450"/>
            <a:ext cx="1715200" cy="910260"/>
          </a:xfrm>
          <a:prstGeom prst="rect">
            <a:avLst/>
          </a:prstGeom>
          <a:noFill/>
          <a:ln>
            <a:noFill/>
          </a:ln>
        </p:spPr>
        <p:txBody>
          <a:bodyPr spcFirstLastPara="1" wrap="square" lIns="0" tIns="0" rIns="0" bIns="0" anchor="t"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Theatre apps:</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 Movie profile only has summary seen, no trailer; Switches to YouTube.</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54151" y="2380279"/>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1</a:t>
              </a:r>
              <a:endParaRPr sz="800" dirty="0">
                <a:solidFill>
                  <a:schemeClr val="dk2"/>
                </a:solidFill>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6365" y="4856432"/>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2</a:t>
              </a:r>
              <a:endParaRPr sz="800" dirty="0">
                <a:solidFill>
                  <a:schemeClr val="dk2"/>
                </a:solidFill>
                <a:ea typeface="Barlow"/>
                <a:cs typeface="Barlow"/>
                <a:sym typeface="Barlow"/>
              </a:endParaRPr>
            </a:p>
          </p:txBody>
        </p:sp>
      </p:gr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8" y="2279887"/>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5</a:t>
              </a:r>
              <a:endParaRPr sz="800" dirty="0">
                <a:solidFill>
                  <a:schemeClr val="dk2"/>
                </a:solidFill>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43933" y="1623222"/>
            <a:ext cx="1849144" cy="74502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User reviews</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Limited compared </a:t>
            </a:r>
            <a:r>
              <a:rPr lang="en-GB" sz="120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to IMDb,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exits to </a:t>
            </a:r>
            <a:r>
              <a:rPr lang="en-GB" sz="120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view IMDb</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862131"/>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ea typeface="Barlow"/>
                  <a:cs typeface="Barlow"/>
                  <a:sym typeface="Barlow"/>
                </a:rPr>
                <a:t>4</a:t>
              </a:r>
              <a:endParaRPr sz="800">
                <a:solidFill>
                  <a:schemeClr val="dk2"/>
                </a:solidFill>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1235400" y="1951712"/>
            <a:ext cx="1948800" cy="572400"/>
          </a:xfrm>
          <a:prstGeom prst="rect">
            <a:avLst/>
          </a:prstGeom>
          <a:noFill/>
          <a:ln>
            <a:noFill/>
          </a:ln>
        </p:spPr>
        <p:txBody>
          <a:bodyPr spcFirstLastPara="1" wrap="square" lIns="0" tIns="0" rIns="0" bIns="0" anchor="b"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Finding</a:t>
            </a:r>
            <a:r>
              <a:rPr lang="en-US"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US"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out about movie</a:t>
            </a:r>
          </a:p>
          <a:p>
            <a:r>
              <a:rPr lang="en-US" sz="11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Through social media and word of mouth.</a:t>
            </a:r>
          </a:p>
        </p:txBody>
      </p:sp>
      <p:sp>
        <p:nvSpPr>
          <p:cNvPr id="30" name="Google Shape;155;p22">
            <a:extLst>
              <a:ext uri="{FF2B5EF4-FFF2-40B4-BE49-F238E27FC236}">
                <a16:creationId xmlns:a16="http://schemas.microsoft.com/office/drawing/2014/main" id="{75A3FE24-9D22-4F96-B1CB-E32BDA5927AD}"/>
              </a:ext>
            </a:extLst>
          </p:cNvPr>
          <p:cNvSpPr txBox="1"/>
          <p:nvPr/>
        </p:nvSpPr>
        <p:spPr>
          <a:xfrm>
            <a:off x="8564994" y="1696304"/>
            <a:ext cx="1948800" cy="99957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Collecting Real Tickets</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allow user to look back at the time spent with friends and mobile tickets are ugly, decides to book in person.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1" name="Google Shape;155;p22">
            <a:extLst>
              <a:ext uri="{FF2B5EF4-FFF2-40B4-BE49-F238E27FC236}">
                <a16:creationId xmlns:a16="http://schemas.microsoft.com/office/drawing/2014/main" id="{68AFDF0A-7E79-4B9D-B8C8-B4BE6C326C56}"/>
              </a:ext>
            </a:extLst>
          </p:cNvPr>
          <p:cNvSpPr txBox="1"/>
          <p:nvPr/>
        </p:nvSpPr>
        <p:spPr>
          <a:xfrm>
            <a:off x="6418333" y="5467594"/>
            <a:ext cx="2065570" cy="54838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Shares YouTube video</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Gets friends/ family to join them to watch the movie</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249175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BOOK-IT</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966272"/>
            <a:ext cx="9920400" cy="41007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Booking process</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0790" y="2295829"/>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3</a:t>
              </a:r>
              <a:endParaRPr sz="800" dirty="0">
                <a:solidFill>
                  <a:schemeClr val="dk2"/>
                </a:solidFill>
                <a:latin typeface="Barlow"/>
                <a:ea typeface="Barlow"/>
                <a:cs typeface="Barlow"/>
                <a:sym typeface="Barlow"/>
              </a:endParaRPr>
            </a:p>
          </p:txBody>
        </p:sp>
      </p:grpSp>
      <p:grpSp>
        <p:nvGrpSpPr>
          <p:cNvPr id="41" name="Google Shape;149;p22">
            <a:extLst>
              <a:ext uri="{FF2B5EF4-FFF2-40B4-BE49-F238E27FC236}">
                <a16:creationId xmlns:a16="http://schemas.microsoft.com/office/drawing/2014/main" id="{36D9FBA7-41D0-4D84-B750-B0DAB229658E}"/>
              </a:ext>
            </a:extLst>
          </p:cNvPr>
          <p:cNvGrpSpPr/>
          <p:nvPr/>
        </p:nvGrpSpPr>
        <p:grpSpPr>
          <a:xfrm>
            <a:off x="9217225" y="4807733"/>
            <a:ext cx="631200" cy="631200"/>
            <a:chOff x="4852739" y="3576300"/>
            <a:chExt cx="473400" cy="473400"/>
          </a:xfrm>
        </p:grpSpPr>
        <p:sp>
          <p:nvSpPr>
            <p:cNvPr id="42" name="Google Shape;150;p22">
              <a:extLst>
                <a:ext uri="{FF2B5EF4-FFF2-40B4-BE49-F238E27FC236}">
                  <a16:creationId xmlns:a16="http://schemas.microsoft.com/office/drawing/2014/main" id="{BD3B20BB-89C8-43FE-9FAA-B2ED14D91AA6}"/>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3" name="Google Shape;151;p22">
              <a:extLst>
                <a:ext uri="{FF2B5EF4-FFF2-40B4-BE49-F238E27FC236}">
                  <a16:creationId xmlns:a16="http://schemas.microsoft.com/office/drawing/2014/main" id="{9B81919B-A513-4C6E-A003-0D18048EC26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6</a:t>
              </a:r>
              <a:endParaRPr sz="800" dirty="0">
                <a:solidFill>
                  <a:schemeClr val="dk2"/>
                </a:solidFill>
                <a:latin typeface="Barlow"/>
                <a:ea typeface="Barlow"/>
                <a:cs typeface="Barlow"/>
                <a:sym typeface="Barlow"/>
              </a:endParaRPr>
            </a:p>
          </p:txBody>
        </p:sp>
      </p:grpSp>
      <p:sp>
        <p:nvSpPr>
          <p:cNvPr id="47" name="Google Shape;155;p22">
            <a:extLst>
              <a:ext uri="{FF2B5EF4-FFF2-40B4-BE49-F238E27FC236}">
                <a16:creationId xmlns:a16="http://schemas.microsoft.com/office/drawing/2014/main" id="{06589EF6-6A7D-44E9-8589-88340B300A55}"/>
              </a:ext>
            </a:extLst>
          </p:cNvPr>
          <p:cNvSpPr txBox="1"/>
          <p:nvPr/>
        </p:nvSpPr>
        <p:spPr>
          <a:xfrm>
            <a:off x="6171665" y="5261326"/>
            <a:ext cx="1948800" cy="84675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Time-limit</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Unable to go through snack promotions properly due to time limit after seat reservation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48" name="Google Shape;156;p22">
            <a:extLst>
              <a:ext uri="{FF2B5EF4-FFF2-40B4-BE49-F238E27FC236}">
                <a16:creationId xmlns:a16="http://schemas.microsoft.com/office/drawing/2014/main" id="{DC3BDD0E-7D1B-4CD8-B719-BA6C26C2BCD7}"/>
              </a:ext>
            </a:extLst>
          </p:cNvPr>
          <p:cNvSpPr txBox="1"/>
          <p:nvPr/>
        </p:nvSpPr>
        <p:spPr>
          <a:xfrm>
            <a:off x="1925532" y="5121536"/>
            <a:ext cx="1715200" cy="711200"/>
          </a:xfrm>
          <a:prstGeom prst="rect">
            <a:avLst/>
          </a:prstGeom>
          <a:noFill/>
          <a:ln>
            <a:noFill/>
          </a:ln>
        </p:spPr>
        <p:txBody>
          <a:bodyPr spcFirstLastPara="1" wrap="square" lIns="0" tIns="0" rIns="0" bIns="0" anchor="t"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Back and forth </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between show timings/ venues as pricing is only shown upon selection of seat</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10942" y="2271151"/>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1</a:t>
              </a:r>
              <a:endParaRPr sz="800" dirty="0">
                <a:solidFill>
                  <a:schemeClr val="dk2"/>
                </a:solidFill>
                <a:latin typeface="Barlow"/>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3730" y="4870164"/>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2</a:t>
              </a:r>
              <a:endParaRPr sz="800" dirty="0">
                <a:solidFill>
                  <a:schemeClr val="dk2"/>
                </a:solidFill>
                <a:latin typeface="Barlow"/>
                <a:ea typeface="Barlow"/>
                <a:cs typeface="Barlow"/>
                <a:sym typeface="Barlow"/>
              </a:endParaRPr>
            </a:p>
          </p:txBody>
        </p:sp>
      </p:grpSp>
      <p:sp>
        <p:nvSpPr>
          <p:cNvPr id="59" name="Google Shape;155;p22">
            <a:extLst>
              <a:ext uri="{FF2B5EF4-FFF2-40B4-BE49-F238E27FC236}">
                <a16:creationId xmlns:a16="http://schemas.microsoft.com/office/drawing/2014/main" id="{6E49D6DD-5AC5-4CF0-8C41-1D13199F0E5D}"/>
              </a:ext>
            </a:extLst>
          </p:cNvPr>
          <p:cNvSpPr txBox="1"/>
          <p:nvPr/>
        </p:nvSpPr>
        <p:spPr>
          <a:xfrm>
            <a:off x="8398141" y="1600414"/>
            <a:ext cx="1948800" cy="55146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Unable to decide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Not sure what friends would like to eat on that day</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7" y="2295828"/>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5</a:t>
              </a:r>
              <a:endParaRPr sz="800" dirty="0">
                <a:solidFill>
                  <a:schemeClr val="dk2"/>
                </a:solidFill>
                <a:latin typeface="Barlow"/>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93948" y="1659406"/>
            <a:ext cx="1813878" cy="641996"/>
          </a:xfrm>
          <a:prstGeom prst="rect">
            <a:avLst/>
          </a:prstGeom>
          <a:noFill/>
          <a:ln>
            <a:noFill/>
          </a:ln>
        </p:spPr>
        <p:txBody>
          <a:bodyPr spcFirstLastPara="1" wrap="square" lIns="0" tIns="0" rIns="0" bIns="0" anchor="b" anchorCtr="0">
            <a:noAutofit/>
          </a:bodyPr>
          <a:lstStyle/>
          <a:p>
            <a:endParaRPr lang="en-GB"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Frustration in figuring that out leads user to book on website instead when she reaches home</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781467"/>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dirty="0">
                <a:latin typeface="Barlow"/>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826599" y="1878870"/>
            <a:ext cx="1613869" cy="63119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FOMO:</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Flooded with deals on Google and social media</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5" name="TextBox 34">
            <a:extLst>
              <a:ext uri="{FF2B5EF4-FFF2-40B4-BE49-F238E27FC236}">
                <a16:creationId xmlns:a16="http://schemas.microsoft.com/office/drawing/2014/main" id="{A62A61DE-040A-458A-B2FD-C51F3EF3C466}"/>
              </a:ext>
            </a:extLst>
          </p:cNvPr>
          <p:cNvSpPr txBox="1"/>
          <p:nvPr/>
        </p:nvSpPr>
        <p:spPr>
          <a:xfrm>
            <a:off x="3958545" y="1563314"/>
            <a:ext cx="1444256" cy="1200329"/>
          </a:xfrm>
          <a:prstGeom prst="rect">
            <a:avLst/>
          </a:prstGeom>
          <a:noFill/>
        </p:spPr>
        <p:txBody>
          <a:bodyPr wrap="square">
            <a:sp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Unclear</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a:t>
            </a: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Some seats are reserved for couples and not for single booking.</a:t>
            </a:r>
          </a:p>
        </p:txBody>
      </p:sp>
      <p:cxnSp>
        <p:nvCxnSpPr>
          <p:cNvPr id="5" name="Straight Connector 4">
            <a:extLst>
              <a:ext uri="{FF2B5EF4-FFF2-40B4-BE49-F238E27FC236}">
                <a16:creationId xmlns:a16="http://schemas.microsoft.com/office/drawing/2014/main" id="{42024BDB-BCAE-4840-87A0-7D949351906F}"/>
              </a:ext>
            </a:extLst>
          </p:cNvPr>
          <p:cNvCxnSpPr/>
          <p:nvPr/>
        </p:nvCxnSpPr>
        <p:spPr>
          <a:xfrm>
            <a:off x="5337875" y="1563314"/>
            <a:ext cx="0" cy="679096"/>
          </a:xfrm>
          <a:prstGeom prst="line">
            <a:avLst/>
          </a:prstGeom>
        </p:spPr>
        <p:style>
          <a:lnRef idx="1">
            <a:schemeClr val="dk1"/>
          </a:lnRef>
          <a:fillRef idx="0">
            <a:schemeClr val="dk1"/>
          </a:fillRef>
          <a:effectRef idx="0">
            <a:schemeClr val="dk1"/>
          </a:effectRef>
          <a:fontRef idx="minor">
            <a:schemeClr val="tx1"/>
          </a:fontRef>
        </p:style>
      </p:cxnSp>
      <p:sp>
        <p:nvSpPr>
          <p:cNvPr id="37" name="Google Shape;155;p22">
            <a:extLst>
              <a:ext uri="{FF2B5EF4-FFF2-40B4-BE49-F238E27FC236}">
                <a16:creationId xmlns:a16="http://schemas.microsoft.com/office/drawing/2014/main" id="{77F14F42-D126-48EE-8968-443D81504F81}"/>
              </a:ext>
            </a:extLst>
          </p:cNvPr>
          <p:cNvSpPr txBox="1"/>
          <p:nvPr/>
        </p:nvSpPr>
        <p:spPr>
          <a:xfrm>
            <a:off x="9848424" y="5302810"/>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Troublesome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Typing in credit card numbers.</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59693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1431260"/>
            <a:ext cx="5433204" cy="365125"/>
          </a:xfrm>
        </p:spPr>
        <p:txBody>
          <a:bodyPr vert="horz" lIns="91440" tIns="45720" rIns="91440" bIns="45720" rtlCol="0" anchor="t">
            <a:normAutofit lnSpcReduction="10000"/>
          </a:bodyPr>
          <a:lstStyle/>
          <a:p>
            <a:r>
              <a:rPr lang="en-US" dirty="0">
                <a:latin typeface="Geomanist Regular" panose="02000503000000020004" pitchFamily="2" charset="0"/>
              </a:rPr>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19680" y="1848677"/>
            <a:ext cx="5525068" cy="767341"/>
          </a:xfrm>
        </p:spPr>
        <p:txBody>
          <a:bodyPr>
            <a:normAutofit fontScale="77500" lnSpcReduction="20000"/>
          </a:bodyPr>
          <a:lstStyle/>
          <a:p>
            <a:r>
              <a:rPr lang="en-ZA" dirty="0">
                <a:latin typeface="Open Sans" panose="020B0606030504020204" pitchFamily="34" charset="0"/>
                <a:ea typeface="Open Sans" panose="020B0606030504020204" pitchFamily="34" charset="0"/>
                <a:cs typeface="Open Sans" panose="020B0606030504020204" pitchFamily="34" charset="0"/>
              </a:rPr>
              <a:t>Joan is outgoing and sociable and likes to be in the scene. She recently went to the Ice Cream Museum. She took many pictures with her friends and uploaded it to Instagram. She values Instagram as </a:t>
            </a:r>
            <a:r>
              <a:rPr lang="en-ZA" dirty="0">
                <a:solidFill>
                  <a:srgbClr val="FF0000"/>
                </a:solidFill>
                <a:latin typeface="Open Sans" panose="020B0606030504020204" pitchFamily="34" charset="0"/>
                <a:ea typeface="Open Sans" panose="020B0606030504020204" pitchFamily="34" charset="0"/>
                <a:cs typeface="Open Sans" panose="020B0606030504020204" pitchFamily="34" charset="0"/>
              </a:rPr>
              <a:t>each post represents the most beautiful snapshot of a memory</a:t>
            </a:r>
            <a:r>
              <a:rPr lang="en-ZA" dirty="0">
                <a:latin typeface="Open Sans" panose="020B0606030504020204" pitchFamily="34" charset="0"/>
                <a:ea typeface="Open Sans" panose="020B0606030504020204" pitchFamily="34" charset="0"/>
                <a:cs typeface="Open Sans" panose="020B0606030504020204" pitchFamily="34" charset="0"/>
              </a:rPr>
              <a:t> that she would remember for years to come.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2710521"/>
            <a:ext cx="1650701" cy="365125"/>
          </a:xfrm>
        </p:spPr>
        <p:txBody>
          <a:bodyPr>
            <a:normAutofit lnSpcReduction="10000"/>
          </a:bodyPr>
          <a:lstStyle/>
          <a:p>
            <a:r>
              <a:rPr lang="en-US" dirty="0">
                <a:latin typeface="Geomanist Regular" panose="02000503000000020004" pitchFamily="2" charset="0"/>
              </a:rPr>
              <a:t>Payments</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0914" y="3127939"/>
            <a:ext cx="1571496" cy="499903"/>
          </a:xfrm>
        </p:spPr>
        <p:txBody>
          <a:bodyPr>
            <a:normAutofit fontScale="775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Credit Cards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Apple Pay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9680" y="3895280"/>
            <a:ext cx="5433204" cy="365125"/>
          </a:xfrm>
        </p:spPr>
        <p:txBody>
          <a:bodyPr>
            <a:normAutofit lnSpcReduction="10000"/>
          </a:bodyPr>
          <a:lstStyle/>
          <a:p>
            <a:r>
              <a:rPr lang="en-US" dirty="0">
                <a:latin typeface="Geomanist Regular" panose="02000503000000020004" pitchFamily="2" charset="0"/>
              </a:rPr>
              <a:t>Sources of Information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426097"/>
            <a:ext cx="5431971" cy="1662815"/>
          </a:xfrm>
        </p:spPr>
        <p:txBody>
          <a:bodyPr>
            <a:normAutofit fontScale="850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Social Media</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Friends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YouTube</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Rotten Tomatoes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IMDb</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Google</a:t>
            </a:r>
          </a:p>
          <a:p>
            <a:pPr marL="285750" indent="-285750">
              <a:buFont typeface="Wingdings" panose="05000000000000000000" pitchFamily="2" charset="2"/>
              <a:buChar char="§"/>
            </a:pPr>
            <a:endParaRPr lang="en-ZA"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2021</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BOOK-IT</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6" name="Picture 35">
            <a:extLst>
              <a:ext uri="{FF2B5EF4-FFF2-40B4-BE49-F238E27FC236}">
                <a16:creationId xmlns:a16="http://schemas.microsoft.com/office/drawing/2014/main" id="{5F1C2D5C-3963-482E-8701-660CD4510F3F}"/>
              </a:ext>
            </a:extLst>
          </p:cNvPr>
          <p:cNvPicPr>
            <a:picLocks noChangeAspect="1"/>
          </p:cNvPicPr>
          <p:nvPr/>
        </p:nvPicPr>
        <p:blipFill>
          <a:blip r:embed="rId2"/>
          <a:stretch>
            <a:fillRect/>
          </a:stretch>
        </p:blipFill>
        <p:spPr>
          <a:xfrm>
            <a:off x="-6958" y="0"/>
            <a:ext cx="5339306" cy="6858000"/>
          </a:xfrm>
          <a:prstGeom prst="rect">
            <a:avLst/>
          </a:prstGeom>
        </p:spPr>
      </p:pic>
      <p:sp>
        <p:nvSpPr>
          <p:cNvPr id="12" name="Text Placeholder 4">
            <a:extLst>
              <a:ext uri="{FF2B5EF4-FFF2-40B4-BE49-F238E27FC236}">
                <a16:creationId xmlns:a16="http://schemas.microsoft.com/office/drawing/2014/main" id="{055E55A0-CCD7-460F-8EC3-037CAD46840C}"/>
              </a:ext>
            </a:extLst>
          </p:cNvPr>
          <p:cNvSpPr txBox="1">
            <a:spLocks/>
          </p:cNvSpPr>
          <p:nvPr/>
        </p:nvSpPr>
        <p:spPr>
          <a:xfrm>
            <a:off x="8569381" y="2729786"/>
            <a:ext cx="246851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eomanist Regular" panose="02000503000000020004" pitchFamily="2" charset="0"/>
              </a:rPr>
              <a:t>Social Channels</a:t>
            </a:r>
          </a:p>
        </p:txBody>
      </p:sp>
      <p:sp>
        <p:nvSpPr>
          <p:cNvPr id="13" name="Text Placeholder 5">
            <a:extLst>
              <a:ext uri="{FF2B5EF4-FFF2-40B4-BE49-F238E27FC236}">
                <a16:creationId xmlns:a16="http://schemas.microsoft.com/office/drawing/2014/main" id="{6AB44F86-33E6-4B16-8375-7909F029887F}"/>
              </a:ext>
            </a:extLst>
          </p:cNvPr>
          <p:cNvSpPr txBox="1">
            <a:spLocks/>
          </p:cNvSpPr>
          <p:nvPr/>
        </p:nvSpPr>
        <p:spPr>
          <a:xfrm>
            <a:off x="8635665" y="3112397"/>
            <a:ext cx="1571496" cy="49990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Instagram</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Facebook</a:t>
            </a:r>
          </a:p>
        </p:txBody>
      </p:sp>
    </p:spTree>
    <p:extLst>
      <p:ext uri="{BB962C8B-B14F-4D97-AF65-F5344CB8AC3E}">
        <p14:creationId xmlns:p14="http://schemas.microsoft.com/office/powerpoint/2010/main" val="200505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latin typeface="Geomanist Regular" panose="02000503000000020004" pitchFamily="2" charset="0"/>
              </a:rPr>
              <a:t>MARKET OVERVIEW</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b="1" dirty="0">
                <a:solidFill>
                  <a:schemeClr val="tx1"/>
                </a:solidFill>
              </a:rPr>
              <a:t>15.3</a:t>
            </a:r>
            <a:r>
              <a:rPr lang="en-ZA" dirty="0"/>
              <a:t>%</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US" dirty="0"/>
              <a:t>New Entrants: Complement or Competition?</a:t>
            </a:r>
          </a:p>
          <a:p>
            <a:r>
              <a:rPr lang="en-US" dirty="0"/>
              <a:t>Current estimates by PwC put the compound annual </a:t>
            </a:r>
            <a:r>
              <a:rPr lang="en-US" dirty="0">
                <a:solidFill>
                  <a:srgbClr val="FF4040"/>
                </a:solidFill>
              </a:rPr>
              <a:t>growth rate </a:t>
            </a:r>
            <a:r>
              <a:rPr lang="en-US" dirty="0"/>
              <a:t>of revenue from </a:t>
            </a:r>
            <a:r>
              <a:rPr lang="en-US" dirty="0">
                <a:solidFill>
                  <a:srgbClr val="FF4040"/>
                </a:solidFill>
              </a:rPr>
              <a:t>on-demand video</a:t>
            </a:r>
            <a:r>
              <a:rPr lang="en-US" dirty="0"/>
              <a:t> here to be at 15.3 per cent between 2019 and 2024.</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b="1" dirty="0">
                <a:solidFill>
                  <a:schemeClr val="tx1"/>
                </a:solidFill>
              </a:rPr>
              <a:t>64.73</a:t>
            </a:r>
            <a:r>
              <a:rPr lang="en-ZA" dirty="0"/>
              <a: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Of the gadgets in Singapore are </a:t>
            </a:r>
            <a:r>
              <a:rPr lang="en-ZA" noProof="1">
                <a:solidFill>
                  <a:srgbClr val="FF4040"/>
                </a:solidFill>
              </a:rPr>
              <a:t>mobile devices</a:t>
            </a:r>
            <a:r>
              <a:rPr lang="en-ZA" noProof="1"/>
              <a:t>. Having a good app installed on user’s devices is important in ensuring </a:t>
            </a:r>
            <a:r>
              <a:rPr lang="en-ZA" noProof="1">
                <a:solidFill>
                  <a:srgbClr val="FF4040"/>
                </a:solidFill>
              </a:rPr>
              <a:t>availability</a:t>
            </a:r>
            <a:r>
              <a:rPr lang="en-ZA" noProof="1"/>
              <a:t> of delivering ticket sales.</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20" name="Text Placeholder 3">
            <a:extLst>
              <a:ext uri="{FF2B5EF4-FFF2-40B4-BE49-F238E27FC236}">
                <a16:creationId xmlns:a16="http://schemas.microsoft.com/office/drawing/2014/main" id="{8C30DF96-8E62-4953-A7BA-EB1F42AF1752}"/>
              </a:ext>
            </a:extLst>
          </p:cNvPr>
          <p:cNvSpPr>
            <a:spLocks noGrp="1"/>
          </p:cNvSpPr>
          <p:nvPr>
            <p:ph type="body" idx="1"/>
          </p:nvPr>
        </p:nvSpPr>
        <p:spPr>
          <a:xfrm>
            <a:off x="1243104" y="2776936"/>
            <a:ext cx="3069014" cy="823912"/>
          </a:xfrm>
        </p:spPr>
        <p:txBody>
          <a:bodyPr/>
          <a:lstStyle/>
          <a:p>
            <a:r>
              <a:rPr lang="en-ZA" b="1" dirty="0">
                <a:solidFill>
                  <a:schemeClr val="tx1"/>
                </a:solidFill>
              </a:rPr>
              <a:t>19</a:t>
            </a:r>
            <a:r>
              <a:rPr lang="en-ZA" dirty="0"/>
              <a:t> million tickets</a:t>
            </a:r>
          </a:p>
        </p:txBody>
      </p:sp>
      <p:sp>
        <p:nvSpPr>
          <p:cNvPr id="21" name="Content Placeholder 6">
            <a:extLst>
              <a:ext uri="{FF2B5EF4-FFF2-40B4-BE49-F238E27FC236}">
                <a16:creationId xmlns:a16="http://schemas.microsoft.com/office/drawing/2014/main" id="{8CDA9696-B62E-4653-A15C-AF298001E598}"/>
              </a:ext>
            </a:extLst>
          </p:cNvPr>
          <p:cNvSpPr>
            <a:spLocks noGrp="1"/>
          </p:cNvSpPr>
          <p:nvPr>
            <p:ph sz="half" idx="2"/>
          </p:nvPr>
        </p:nvSpPr>
        <p:spPr>
          <a:xfrm>
            <a:off x="1243104" y="3834606"/>
            <a:ext cx="3069014" cy="1997867"/>
          </a:xfrm>
        </p:spPr>
        <p:txBody>
          <a:bodyPr vert="horz" lIns="91440" tIns="45720" rIns="91440" bIns="45720" rtlCol="0" anchor="t">
            <a:normAutofit/>
          </a:bodyPr>
          <a:lstStyle/>
          <a:p>
            <a:r>
              <a:rPr lang="en-US" noProof="1"/>
              <a:t>Sold per year before COVID.</a:t>
            </a:r>
          </a:p>
          <a:p>
            <a:r>
              <a:rPr lang="en-US" noProof="1"/>
              <a:t>This is a </a:t>
            </a:r>
            <a:r>
              <a:rPr lang="en-US" noProof="1">
                <a:solidFill>
                  <a:srgbClr val="FF4040"/>
                </a:solidFill>
              </a:rPr>
              <a:t>relatively small drop </a:t>
            </a:r>
            <a:r>
              <a:rPr lang="en-US" noProof="1"/>
              <a:t>in ticket sales compared to Singapore’s </a:t>
            </a:r>
            <a:r>
              <a:rPr lang="en-US" noProof="1">
                <a:solidFill>
                  <a:srgbClr val="FF4040"/>
                </a:solidFill>
              </a:rPr>
              <a:t>historical high </a:t>
            </a:r>
            <a:r>
              <a:rPr lang="en-US" noProof="1"/>
              <a:t>of 22 million in 2011. </a:t>
            </a:r>
          </a:p>
        </p:txBody>
      </p:sp>
    </p:spTree>
    <p:extLst>
      <p:ext uri="{BB962C8B-B14F-4D97-AF65-F5344CB8AC3E}">
        <p14:creationId xmlns:p14="http://schemas.microsoft.com/office/powerpoint/2010/main" val="212117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latin typeface="Geomanist ExtraLight" panose="02000503000000020004" pitchFamily="2" charset="0"/>
              </a:rPr>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9606" y="1633536"/>
            <a:ext cx="2141764" cy="514350"/>
          </a:xfrm>
        </p:spPr>
        <p:txBody>
          <a:bodyPr vert="horz" lIns="91440" tIns="45720" rIns="91440" bIns="45720" rtlCol="0" anchor="ctr">
            <a:normAutofit lnSpcReduction="10000"/>
          </a:bodyPr>
          <a:lstStyle/>
          <a:p>
            <a:r>
              <a:rPr lang="en-US" dirty="0">
                <a:latin typeface="Geomanist Regular" panose="02000503000000020004" pitchFamily="2" charset="0"/>
              </a:rPr>
              <a:t>Continued strength</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2741" y="2557718"/>
            <a:ext cx="2933141" cy="666749"/>
          </a:xfrm>
        </p:spPr>
        <p:txBody>
          <a:bodyPr/>
          <a:lstStyle/>
          <a:p>
            <a:r>
              <a:rPr lang="en-US" dirty="0">
                <a:latin typeface="Geomanist Regular" panose="02000503000000020004" pitchFamily="2" charset="0"/>
              </a:rPr>
              <a:t>Weakness: app design and user engagement</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746465"/>
            <a:ext cx="2624364" cy="514350"/>
          </a:xfrm>
        </p:spPr>
        <p:txBody>
          <a:bodyPr/>
          <a:lstStyle/>
          <a:p>
            <a:r>
              <a:rPr lang="en-US" dirty="0">
                <a:latin typeface="Geomanist Regular" panose="02000503000000020004" pitchFamily="2" charset="0"/>
              </a:rPr>
              <a:t>Threat: on demand streaming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824430"/>
            <a:ext cx="2141764" cy="514350"/>
          </a:xfrm>
        </p:spPr>
        <p:txBody>
          <a:bodyPr/>
          <a:lstStyle/>
          <a:p>
            <a:r>
              <a:rPr lang="en-US" dirty="0">
                <a:latin typeface="Geomanist Regular" panose="02000503000000020004" pitchFamily="2" charset="0"/>
              </a:rPr>
              <a:t>Opportunity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331939"/>
            <a:ext cx="5539095" cy="1103779"/>
          </a:xfrm>
        </p:spPr>
        <p:txBody>
          <a:bodyP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There has been a relatively slight decrease in movie tickets sold over the decade. </a:t>
            </a:r>
            <a:r>
              <a:rPr lang="en-US" sz="1200" noProof="1">
                <a:latin typeface="Open Sans" panose="020B0606030504020204" pitchFamily="34" charset="0"/>
                <a:ea typeface="Open Sans" panose="020B0606030504020204" pitchFamily="34" charset="0"/>
                <a:cs typeface="Open Sans" panose="020B0606030504020204" pitchFamily="34" charset="0"/>
              </a:rPr>
              <a:t>There is </a:t>
            </a:r>
            <a:r>
              <a:rPr lang="en-US" sz="1200" noProof="1">
                <a:solidFill>
                  <a:srgbClr val="FF0000"/>
                </a:solidFill>
                <a:latin typeface="Open Sans" panose="020B0606030504020204" pitchFamily="34" charset="0"/>
                <a:ea typeface="Open Sans" panose="020B0606030504020204" pitchFamily="34" charset="0"/>
                <a:cs typeface="Open Sans" panose="020B0606030504020204" pitchFamily="34" charset="0"/>
              </a:rPr>
              <a:t>still great interest in the experience </a:t>
            </a:r>
            <a:r>
              <a:rPr lang="en-US" sz="1200" noProof="1">
                <a:latin typeface="Open Sans" panose="020B0606030504020204" pitchFamily="34" charset="0"/>
                <a:ea typeface="Open Sans" panose="020B0606030504020204" pitchFamily="34" charset="0"/>
                <a:cs typeface="Open Sans" panose="020B0606030504020204" pitchFamily="34" charset="0"/>
              </a:rPr>
              <a:t>of going to a movie. Consumers comment that it takes months to a year before it is available on demand.</a:t>
            </a:r>
            <a:endParaRPr lang="en-ZA" sz="1200" noProof="1">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5014904" y="2576399"/>
            <a:ext cx="5698014" cy="808356"/>
          </a:xfrm>
        </p:spPr>
        <p:txBody>
          <a:bodyPr>
            <a:normAutofit lnSpcReduction="10000"/>
          </a:bodyPr>
          <a:lstStyle/>
          <a:p>
            <a:r>
              <a:rPr lang="en-US" sz="1200" dirty="0">
                <a:latin typeface="Open Sans" panose="020B0606030504020204" pitchFamily="34" charset="0"/>
                <a:ea typeface="Open Sans" panose="020B0606030504020204" pitchFamily="34" charset="0"/>
                <a:cs typeface="Open Sans" panose="020B0606030504020204" pitchFamily="34" charset="0"/>
              </a:rPr>
              <a:t>Interviews have revealed that mobile apps in Singapore for this market are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difficult to use</a:t>
            </a:r>
            <a:r>
              <a:rPr lang="en-US" sz="1200" dirty="0">
                <a:latin typeface="Open Sans" panose="020B0606030504020204" pitchFamily="34" charset="0"/>
                <a:ea typeface="Open Sans" panose="020B0606030504020204" pitchFamily="34" charset="0"/>
                <a:cs typeface="Open Sans" panose="020B0606030504020204" pitchFamily="34" charset="0"/>
              </a:rPr>
              <a:t>, usually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unattractive</a:t>
            </a:r>
            <a:r>
              <a:rPr lang="en-US" sz="1200" dirty="0">
                <a:latin typeface="Open Sans" panose="020B0606030504020204" pitchFamily="34" charset="0"/>
                <a:ea typeface="Open Sans" panose="020B0606030504020204" pitchFamily="34" charset="0"/>
                <a:cs typeface="Open Sans" panose="020B0606030504020204" pitchFamily="34" charset="0"/>
              </a:rPr>
              <a:t>, and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do not have </a:t>
            </a:r>
            <a:r>
              <a:rPr lang="en-US" sz="1200" dirty="0">
                <a:latin typeface="Open Sans" panose="020B0606030504020204" pitchFamily="34" charset="0"/>
                <a:ea typeface="Open Sans" panose="020B0606030504020204" pitchFamily="34" charset="0"/>
                <a:cs typeface="Open Sans" panose="020B0606030504020204" pitchFamily="34" charset="0"/>
              </a:rPr>
              <a:t>the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content that users want</a:t>
            </a:r>
            <a:r>
              <a:rPr lang="en-US" sz="1200" dirty="0">
                <a:latin typeface="Open Sans" panose="020B0606030504020204" pitchFamily="34" charset="0"/>
                <a:ea typeface="Open Sans" panose="020B0606030504020204" pitchFamily="34" charset="0"/>
                <a:cs typeface="Open Sans" panose="020B0606030504020204" pitchFamily="34" charset="0"/>
              </a:rPr>
              <a:t>. They end up turning to YouTube, IMDB, or on the web booking.</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630036"/>
            <a:ext cx="5539095" cy="1010842"/>
          </a:xfrm>
        </p:spPr>
        <p:txBody>
          <a:bodyPr>
            <a:normAutofit/>
          </a:bodyPr>
          <a:lstStyle/>
          <a:p>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On demand streaming market </a:t>
            </a:r>
            <a:r>
              <a:rPr lang="en-US" sz="1200" dirty="0">
                <a:latin typeface="Open Sans" panose="020B0606030504020204" pitchFamily="34" charset="0"/>
                <a:ea typeface="Open Sans" panose="020B0606030504020204" pitchFamily="34" charset="0"/>
                <a:cs typeface="Open Sans" panose="020B0606030504020204" pitchFamily="34" charset="0"/>
              </a:rPr>
              <a:t>has been bolstered and in fact, expedited by the COVID situation. That is seen in forecast numbers and in our interviews.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794934"/>
            <a:ext cx="5539095" cy="1010842"/>
          </a:xfrm>
        </p:spPr>
        <p:txBody>
          <a:bodyPr>
            <a:norm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How do we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boost the appeal </a:t>
            </a:r>
            <a:r>
              <a:rPr lang="en-US" sz="1600" dirty="0">
                <a:latin typeface="Open Sans" panose="020B0606030504020204" pitchFamily="34" charset="0"/>
                <a:ea typeface="Open Sans" panose="020B0606030504020204" pitchFamily="34" charset="0"/>
                <a:cs typeface="Open Sans" panose="020B0606030504020204" pitchFamily="34" charset="0"/>
              </a:rPr>
              <a:t>of a movie theatre experience while potentially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capitalizing </a:t>
            </a:r>
            <a:r>
              <a:rPr lang="en-US" sz="1600" dirty="0">
                <a:latin typeface="Open Sans" panose="020B0606030504020204" pitchFamily="34" charset="0"/>
                <a:ea typeface="Open Sans" panose="020B0606030504020204" pitchFamily="34" charset="0"/>
                <a:cs typeface="Open Sans" panose="020B0606030504020204" pitchFamily="34" charset="0"/>
              </a:rPr>
              <a:t>on the advent of on-demand streaming?</a:t>
            </a:r>
          </a:p>
          <a:p>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latin typeface="Geomanist Light" panose="02000503000000020004" pitchFamily="2" charset="0"/>
                <a:hlinkClick r:id="rId3"/>
              </a:rPr>
              <a:t>demo</a:t>
            </a:r>
            <a:endParaRPr lang="en-US" dirty="0">
              <a:latin typeface="Geomanist Light" panose="02000503000000020004" pitchFamily="2" charset="0"/>
            </a:endParaRP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Welcome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7" name="Picture 6">
            <a:extLst>
              <a:ext uri="{FF2B5EF4-FFF2-40B4-BE49-F238E27FC236}">
                <a16:creationId xmlns:a16="http://schemas.microsoft.com/office/drawing/2014/main" id="{41E04934-B4CE-42A8-A260-56651E15D547}"/>
              </a:ext>
            </a:extLst>
          </p:cNvPr>
          <p:cNvPicPr>
            <a:picLocks noChangeAspect="1"/>
          </p:cNvPicPr>
          <p:nvPr/>
        </p:nvPicPr>
        <p:blipFill>
          <a:blip r:embed="rId2"/>
          <a:stretch>
            <a:fillRect/>
          </a:stretch>
        </p:blipFill>
        <p:spPr>
          <a:xfrm>
            <a:off x="4854855" y="1657672"/>
            <a:ext cx="2429467" cy="1463114"/>
          </a:xfrm>
          <a:prstGeom prst="rect">
            <a:avLst/>
          </a:prstGeom>
        </p:spPr>
      </p:pic>
      <p:pic>
        <p:nvPicPr>
          <p:cNvPr id="8" name="Picture 7">
            <a:extLst>
              <a:ext uri="{FF2B5EF4-FFF2-40B4-BE49-F238E27FC236}">
                <a16:creationId xmlns:a16="http://schemas.microsoft.com/office/drawing/2014/main" id="{5DDEC431-DE52-4F7C-8645-981679C8B1D0}"/>
              </a:ext>
            </a:extLst>
          </p:cNvPr>
          <p:cNvPicPr>
            <a:picLocks noChangeAspect="1"/>
          </p:cNvPicPr>
          <p:nvPr/>
        </p:nvPicPr>
        <p:blipFill rotWithShape="1">
          <a:blip r:embed="rId3"/>
          <a:srcRect t="238"/>
          <a:stretch/>
        </p:blipFill>
        <p:spPr>
          <a:xfrm>
            <a:off x="1584348" y="1242180"/>
            <a:ext cx="2218155" cy="4813769"/>
          </a:xfrm>
          <a:prstGeom prst="rect">
            <a:avLst/>
          </a:prstGeom>
          <a:ln>
            <a:solidFill>
              <a:schemeClr val="tx2"/>
            </a:solidFill>
          </a:ln>
        </p:spPr>
      </p:pic>
      <p:pic>
        <p:nvPicPr>
          <p:cNvPr id="9" name="Picture 8">
            <a:extLst>
              <a:ext uri="{FF2B5EF4-FFF2-40B4-BE49-F238E27FC236}">
                <a16:creationId xmlns:a16="http://schemas.microsoft.com/office/drawing/2014/main" id="{D2C7983D-04ED-4D4A-9D52-E178049700BA}"/>
              </a:ext>
            </a:extLst>
          </p:cNvPr>
          <p:cNvPicPr>
            <a:picLocks noChangeAspect="1"/>
          </p:cNvPicPr>
          <p:nvPr/>
        </p:nvPicPr>
        <p:blipFill>
          <a:blip r:embed="rId4"/>
          <a:stretch>
            <a:fillRect/>
          </a:stretch>
        </p:blipFill>
        <p:spPr>
          <a:xfrm>
            <a:off x="8336674" y="1242180"/>
            <a:ext cx="2147063" cy="4630994"/>
          </a:xfrm>
          <a:prstGeom prst="rect">
            <a:avLst/>
          </a:prstGeom>
          <a:ln>
            <a:solidFill>
              <a:schemeClr val="tx2"/>
            </a:solidFill>
          </a:ln>
        </p:spPr>
      </p:pic>
      <p:cxnSp>
        <p:nvCxnSpPr>
          <p:cNvPr id="16" name="Connector: Curved 15">
            <a:extLst>
              <a:ext uri="{FF2B5EF4-FFF2-40B4-BE49-F238E27FC236}">
                <a16:creationId xmlns:a16="http://schemas.microsoft.com/office/drawing/2014/main" id="{A291BE15-690F-4695-AE33-E8DC4C20676D}"/>
              </a:ext>
            </a:extLst>
          </p:cNvPr>
          <p:cNvCxnSpPr>
            <a:cxnSpLocks/>
            <a:endCxn id="23" idx="1"/>
          </p:cNvCxnSpPr>
          <p:nvPr/>
        </p:nvCxnSpPr>
        <p:spPr>
          <a:xfrm flipV="1">
            <a:off x="3402366" y="3836795"/>
            <a:ext cx="1825937" cy="106177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78DEE5CC-9F92-4940-835F-3FC870119BF9}"/>
              </a:ext>
            </a:extLst>
          </p:cNvPr>
          <p:cNvCxnSpPr>
            <a:cxnSpLocks/>
          </p:cNvCxnSpPr>
          <p:nvPr/>
        </p:nvCxnSpPr>
        <p:spPr>
          <a:xfrm>
            <a:off x="3402366" y="4031398"/>
            <a:ext cx="4856263" cy="1057184"/>
          </a:xfrm>
          <a:prstGeom prst="curvedConnector3">
            <a:avLst>
              <a:gd name="adj1" fmla="val 3371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F8303C1-4165-4CDA-8F1B-18463AAAAF25}"/>
              </a:ext>
            </a:extLst>
          </p:cNvPr>
          <p:cNvSpPr txBox="1"/>
          <p:nvPr/>
        </p:nvSpPr>
        <p:spPr>
          <a:xfrm>
            <a:off x="5228303" y="3252019"/>
            <a:ext cx="2013155" cy="1169551"/>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Give users a </a:t>
            </a:r>
            <a:r>
              <a:rPr lang="en-US" sz="1400" dirty="0">
                <a:solidFill>
                  <a:srgbClr val="FF4040"/>
                </a:solidFill>
                <a:ea typeface="Open Sans" panose="020B0606030504020204" pitchFamily="34" charset="0"/>
                <a:cs typeface="Open Sans" panose="020B0606030504020204" pitchFamily="34" charset="0"/>
              </a:rPr>
              <a:t>choice</a:t>
            </a:r>
            <a:r>
              <a:rPr lang="en-US" sz="1400" dirty="0">
                <a:ea typeface="Open Sans" panose="020B0606030504020204" pitchFamily="34" charset="0"/>
                <a:cs typeface="Open Sans" panose="020B0606030504020204" pitchFamily="34" charset="0"/>
              </a:rPr>
              <a:t> to book ticket or simply look around without the need to go through sign up process</a:t>
            </a:r>
          </a:p>
        </p:txBody>
      </p:sp>
    </p:spTree>
    <p:extLst>
      <p:ext uri="{BB962C8B-B14F-4D97-AF65-F5344CB8AC3E}">
        <p14:creationId xmlns:p14="http://schemas.microsoft.com/office/powerpoint/2010/main" val="2957017670"/>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Nunito Sans"/>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5089</TotalTime>
  <Words>1510</Words>
  <Application>Microsoft Office PowerPoint</Application>
  <PresentationFormat>Widescreen</PresentationFormat>
  <Paragraphs>225</Paragraphs>
  <Slides>23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Barlow</vt:lpstr>
      <vt:lpstr>Arial</vt:lpstr>
      <vt:lpstr>Calibri</vt:lpstr>
      <vt:lpstr>Geomanist ExtraLight</vt:lpstr>
      <vt:lpstr>Geomanist Light</vt:lpstr>
      <vt:lpstr>Geomanist Regular</vt:lpstr>
      <vt:lpstr>Nunito Sans</vt:lpstr>
      <vt:lpstr>Open Sans</vt:lpstr>
      <vt:lpstr>Tenorite</vt:lpstr>
      <vt:lpstr>Wingdings</vt:lpstr>
      <vt:lpstr>Monoline</vt:lpstr>
      <vt:lpstr>Book-it</vt:lpstr>
      <vt:lpstr>Book-it</vt:lpstr>
      <vt:lpstr>Customer journey before booking</vt:lpstr>
      <vt:lpstr>Customer journey Booking process</vt:lpstr>
      <vt:lpstr>PowerPoint Presentation</vt:lpstr>
      <vt:lpstr>MARKET OVERVIEW</vt:lpstr>
      <vt:lpstr>PROBLEM</vt:lpstr>
      <vt:lpstr>demo</vt:lpstr>
      <vt:lpstr>Welcome page</vt:lpstr>
      <vt:lpstr>Home Page</vt:lpstr>
      <vt:lpstr>Movie Profile page</vt:lpstr>
      <vt:lpstr>Select screening times</vt:lpstr>
      <vt:lpstr>Select seats</vt:lpstr>
      <vt:lpstr>Transition page</vt:lpstr>
      <vt:lpstr>cart</vt:lpstr>
      <vt:lpstr>Authentication transition</vt:lpstr>
      <vt:lpstr>Credit Card Authentication transition</vt:lpstr>
      <vt:lpstr>Success page</vt:lpstr>
      <vt:lpstr>Memories</vt:lpstr>
      <vt:lpstr>Memories</vt:lpstr>
      <vt:lpstr>Creating a symbiotic relationship</vt:lpstr>
      <vt:lpstr>Value proposition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Book-it</dc:title>
  <dc:creator>CHUA SHIQI STEPHANIE</dc:creator>
  <cp:lastModifiedBy>CHUA SHIQI STEPHANIE</cp:lastModifiedBy>
  <cp:revision>14</cp:revision>
  <dcterms:created xsi:type="dcterms:W3CDTF">2021-09-01T15:38:55Z</dcterms:created>
  <dcterms:modified xsi:type="dcterms:W3CDTF">2021-09-08T14:59:24Z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